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10" r:id="rId3"/>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4" d="100"/>
          <a:sy n="84" d="100"/>
        </p:scale>
        <p:origin x="966" y="-4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58.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8.jpeg"/><Relationship Id="rId1" Type="http://schemas.openxmlformats.org/officeDocument/2006/relationships/slideLayout" Target="../slideLayouts/slideLayout1.xml"/><Relationship Id="rId5" Type="http://schemas.openxmlformats.org/officeDocument/2006/relationships/image" Target="../media/image89.jpeg"/><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4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4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7.jpeg"/><Relationship Id="rId4" Type="http://schemas.openxmlformats.org/officeDocument/2006/relationships/image" Target="../media/image106.jpe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08.jpe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4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5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5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s>
</file>

<file path=ppt/slides/_rels/slide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49.jpeg"/><Relationship Id="rId5" Type="http://schemas.openxmlformats.org/officeDocument/2006/relationships/image" Target="../media/image44.jpeg"/><Relationship Id="rId10" Type="http://schemas.openxmlformats.org/officeDocument/2006/relationships/image" Target="../media/image48.jpeg"/><Relationship Id="rId4" Type="http://schemas.microsoft.com/office/2007/relationships/hdphoto" Target="../media/hdphoto1.wdp"/><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4987022"/>
            <a:ext cx="7315200" cy="67710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Department of Oral Pathology, The Oxford Dental College  organized </a:t>
            </a:r>
            <a:r>
              <a:rPr lang="en-US"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an </a:t>
            </a:r>
            <a:r>
              <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activity on WORLD CANCER DAY with the theme of  ‘</a:t>
            </a:r>
            <a:r>
              <a:rPr lang="en-US" sz="2000"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’Close the Care Gap</a:t>
            </a:r>
            <a:r>
              <a:rPr lang="en-US" sz="1600" b="1" dirty="0">
                <a:latin typeface="Times New Roman" panose="02020603050405020304" pitchFamily="18" charset="0"/>
                <a:ea typeface="Times New Roman" panose="02020603050405020304" pitchFamily="18" charset="0"/>
              </a:rPr>
              <a:t>’’</a:t>
            </a:r>
            <a:r>
              <a:rPr lang="en-US" sz="1600" b="1" dirty="0">
                <a:latin typeface="Calibri" panose="020F0502020204030204" pitchFamily="34" charset="0"/>
                <a:ea typeface="Times New Roman" panose="02020603050405020304" pitchFamily="18" charset="0"/>
                <a:cs typeface="Times New Roman" panose="02020603050405020304" pitchFamily="18" charset="0"/>
              </a:rPr>
              <a:t> </a:t>
            </a:r>
            <a:endParaRPr lang="en-US" b="1" dirty="0"/>
          </a:p>
        </p:txBody>
      </p:sp>
      <p:sp>
        <p:nvSpPr>
          <p:cNvPr id="6" name="Rectangle 5"/>
          <p:cNvSpPr/>
          <p:nvPr/>
        </p:nvSpPr>
        <p:spPr>
          <a:xfrm>
            <a:off x="2209800" y="5791200"/>
            <a:ext cx="5181600"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smtClean="0">
                <a:latin typeface="Calibri" panose="020F0502020204030204" pitchFamily="34" charset="0"/>
                <a:ea typeface="Times New Roman" panose="02020603050405020304" pitchFamily="18" charset="0"/>
                <a:cs typeface="Times New Roman" panose="02020603050405020304" pitchFamily="18" charset="0"/>
              </a:rPr>
              <a:t>An e-poster </a:t>
            </a:r>
            <a:r>
              <a:rPr lang="en-US" b="1" dirty="0">
                <a:latin typeface="Calibri" panose="020F0502020204030204" pitchFamily="34" charset="0"/>
                <a:ea typeface="Times New Roman" panose="02020603050405020304" pitchFamily="18" charset="0"/>
                <a:cs typeface="Times New Roman" panose="02020603050405020304" pitchFamily="18" charset="0"/>
              </a:rPr>
              <a:t>competition on ORAL CANCER-SELF EXAMINATION was conducted for 3</a:t>
            </a:r>
            <a:r>
              <a:rPr lang="en-US" b="1" baseline="30000" dirty="0">
                <a:latin typeface="Calibri" panose="020F0502020204030204" pitchFamily="34" charset="0"/>
                <a:ea typeface="Times New Roman" panose="02020603050405020304" pitchFamily="18" charset="0"/>
                <a:cs typeface="Times New Roman" panose="02020603050405020304" pitchFamily="18" charset="0"/>
              </a:rPr>
              <a:t>rd</a:t>
            </a:r>
            <a:r>
              <a:rPr lang="en-US" b="1" dirty="0">
                <a:latin typeface="Calibri" panose="020F0502020204030204" pitchFamily="34" charset="0"/>
                <a:ea typeface="Times New Roman" panose="02020603050405020304" pitchFamily="18" charset="0"/>
                <a:cs typeface="Times New Roman" panose="02020603050405020304" pitchFamily="18" charset="0"/>
              </a:rPr>
              <a:t> BDS undergraduate students.</a:t>
            </a:r>
            <a:endParaRPr lang="en-US" b="1" dirty="0"/>
          </a:p>
        </p:txBody>
      </p:sp>
      <p:pic>
        <p:nvPicPr>
          <p:cNvPr id="8" name="Picture 7" descr="C:\Users\ORAL\AppData\Local\Microsoft\Windows\INetCache\Content.Word\IMG-20230224-WA0088.jpg"/>
          <p:cNvPicPr/>
          <p:nvPr/>
        </p:nvPicPr>
        <p:blipFill>
          <a:blip r:embed="rId2"/>
          <a:srcRect/>
          <a:stretch>
            <a:fillRect/>
          </a:stretch>
        </p:blipFill>
        <p:spPr bwMode="auto">
          <a:xfrm>
            <a:off x="381000" y="304801"/>
            <a:ext cx="2438400" cy="1981199"/>
          </a:xfrm>
          <a:prstGeom prst="rect">
            <a:avLst/>
          </a:prstGeom>
          <a:noFill/>
          <a:ln w="9525">
            <a:noFill/>
            <a:miter lim="800000"/>
            <a:headEnd/>
            <a:tailEnd/>
          </a:ln>
        </p:spPr>
      </p:pic>
      <p:pic>
        <p:nvPicPr>
          <p:cNvPr id="9" name="Picture 8" descr="C:\Users\ORAL\AppData\Local\Microsoft\Windows\INetCache\Content.Word\IMG-20230224-WA0080.jpg"/>
          <p:cNvPicPr/>
          <p:nvPr/>
        </p:nvPicPr>
        <p:blipFill>
          <a:blip r:embed="rId3"/>
          <a:srcRect/>
          <a:stretch>
            <a:fillRect/>
          </a:stretch>
        </p:blipFill>
        <p:spPr bwMode="auto">
          <a:xfrm>
            <a:off x="2971800" y="304801"/>
            <a:ext cx="3352800" cy="2362201"/>
          </a:xfrm>
          <a:prstGeom prst="rect">
            <a:avLst/>
          </a:prstGeom>
          <a:noFill/>
          <a:ln w="9525">
            <a:noFill/>
            <a:miter lim="800000"/>
            <a:headEnd/>
            <a:tailEnd/>
          </a:ln>
        </p:spPr>
      </p:pic>
      <p:pic>
        <p:nvPicPr>
          <p:cNvPr id="10" name="Picture 9" descr="C:\Users\ORAL\AppData\Local\Microsoft\Windows\INetCache\Content.Word\IMG-20230224-WA0010.jpg"/>
          <p:cNvPicPr/>
          <p:nvPr/>
        </p:nvPicPr>
        <p:blipFill>
          <a:blip r:embed="rId4"/>
          <a:srcRect/>
          <a:stretch>
            <a:fillRect/>
          </a:stretch>
        </p:blipFill>
        <p:spPr bwMode="auto">
          <a:xfrm>
            <a:off x="6513491" y="304800"/>
            <a:ext cx="2236153" cy="1981199"/>
          </a:xfrm>
          <a:prstGeom prst="rect">
            <a:avLst/>
          </a:prstGeom>
          <a:noFill/>
          <a:ln w="9525">
            <a:noFill/>
            <a:miter lim="800000"/>
            <a:headEnd/>
            <a:tailEnd/>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0322" y="2756089"/>
            <a:ext cx="2819400" cy="205609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2774738"/>
            <a:ext cx="2590800" cy="2037447"/>
          </a:xfrm>
          <a:prstGeom prst="rect">
            <a:avLst/>
          </a:prstGeom>
        </p:spPr>
      </p:pic>
    </p:spTree>
    <p:extLst>
      <p:ext uri="{BB962C8B-B14F-4D97-AF65-F5344CB8AC3E}">
        <p14:creationId xmlns:p14="http://schemas.microsoft.com/office/powerpoint/2010/main" val="6896056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55C219-C3E5-486F-BC60-4B92FC810FE4}"/>
              </a:ext>
            </a:extLst>
          </p:cNvPr>
          <p:cNvSpPr>
            <a:spLocks noGrp="1"/>
          </p:cNvSpPr>
          <p:nvPr>
            <p:ph type="ctrTitle"/>
          </p:nvPr>
        </p:nvSpPr>
        <p:spPr>
          <a:xfrm>
            <a:off x="1420586" y="1281842"/>
            <a:ext cx="6858000" cy="2387600"/>
          </a:xfrm>
        </p:spPr>
        <p:txBody>
          <a:bodyPr/>
          <a:lstStyle/>
          <a:p>
            <a:endParaRPr lang="en-US" dirty="0"/>
          </a:p>
        </p:txBody>
      </p:sp>
      <p:sp>
        <p:nvSpPr>
          <p:cNvPr id="3" name="Subtitle 2">
            <a:extLst>
              <a:ext uri="{FF2B5EF4-FFF2-40B4-BE49-F238E27FC236}">
                <a16:creationId xmlns="" xmlns:a16="http://schemas.microsoft.com/office/drawing/2014/main" id="{F9A5D0A8-EA3C-4146-A210-A1237CB193C8}"/>
              </a:ext>
            </a:extLst>
          </p:cNvPr>
          <p:cNvSpPr>
            <a:spLocks noGrp="1"/>
          </p:cNvSpPr>
          <p:nvPr>
            <p:ph type="subTitle" idx="1"/>
          </p:nvPr>
        </p:nvSpPr>
        <p:spPr/>
        <p:txBody>
          <a:bodyPr/>
          <a:lstStyle/>
          <a:p>
            <a:endParaRPr lang="en-US"/>
          </a:p>
        </p:txBody>
      </p:sp>
      <p:pic>
        <p:nvPicPr>
          <p:cNvPr id="15" name="Picture 14">
            <a:extLst>
              <a:ext uri="{FF2B5EF4-FFF2-40B4-BE49-F238E27FC236}">
                <a16:creationId xmlns="" xmlns:a16="http://schemas.microsoft.com/office/drawing/2014/main" id="{C04BD633-56B7-40E4-BD3A-218749C16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7769" y="4549620"/>
            <a:ext cx="2070462" cy="2070462"/>
          </a:xfrm>
          <a:prstGeom prst="rect">
            <a:avLst/>
          </a:prstGeom>
        </p:spPr>
      </p:pic>
      <p:pic>
        <p:nvPicPr>
          <p:cNvPr id="17" name="Picture 16">
            <a:extLst>
              <a:ext uri="{FF2B5EF4-FFF2-40B4-BE49-F238E27FC236}">
                <a16:creationId xmlns="" xmlns:a16="http://schemas.microsoft.com/office/drawing/2014/main" id="{3C43AE46-A423-4647-B52C-0B338A4C5B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174"/>
          <a:stretch/>
        </p:blipFill>
        <p:spPr>
          <a:xfrm rot="10800000">
            <a:off x="6152409" y="209569"/>
            <a:ext cx="2853476" cy="2762889"/>
          </a:xfrm>
          <a:prstGeom prst="rect">
            <a:avLst/>
          </a:prstGeom>
        </p:spPr>
      </p:pic>
      <p:pic>
        <p:nvPicPr>
          <p:cNvPr id="19" name="Picture 18">
            <a:extLst>
              <a:ext uri="{FF2B5EF4-FFF2-40B4-BE49-F238E27FC236}">
                <a16:creationId xmlns="" xmlns:a16="http://schemas.microsoft.com/office/drawing/2014/main" id="{8BC97D5E-65F2-4CF9-9174-A212820BEE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8213" y="1426332"/>
            <a:ext cx="3124200" cy="1757363"/>
          </a:xfrm>
          <a:prstGeom prst="rect">
            <a:avLst/>
          </a:prstGeom>
        </p:spPr>
      </p:pic>
      <p:pic>
        <p:nvPicPr>
          <p:cNvPr id="21" name="Picture 20">
            <a:extLst>
              <a:ext uri="{FF2B5EF4-FFF2-40B4-BE49-F238E27FC236}">
                <a16:creationId xmlns="" xmlns:a16="http://schemas.microsoft.com/office/drawing/2014/main" id="{9482C327-7E59-4E49-A70B-E79B560045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079" y="3624381"/>
            <a:ext cx="3004458" cy="3004459"/>
          </a:xfrm>
          <a:prstGeom prst="rect">
            <a:avLst/>
          </a:prstGeom>
        </p:spPr>
      </p:pic>
      <p:pic>
        <p:nvPicPr>
          <p:cNvPr id="23" name="Picture 22">
            <a:extLst>
              <a:ext uri="{FF2B5EF4-FFF2-40B4-BE49-F238E27FC236}">
                <a16:creationId xmlns="" xmlns:a16="http://schemas.microsoft.com/office/drawing/2014/main" id="{98BDE633-C441-4800-A3EA-B91058A8F3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537" t="15841" r="10244" b="-1459"/>
          <a:stretch/>
        </p:blipFill>
        <p:spPr>
          <a:xfrm rot="10800000">
            <a:off x="2620983" y="3926859"/>
            <a:ext cx="2538845" cy="2743937"/>
          </a:xfrm>
          <a:prstGeom prst="rect">
            <a:avLst/>
          </a:prstGeom>
        </p:spPr>
      </p:pic>
      <p:sp>
        <p:nvSpPr>
          <p:cNvPr id="24" name="TextBox 23">
            <a:extLst>
              <a:ext uri="{FF2B5EF4-FFF2-40B4-BE49-F238E27FC236}">
                <a16:creationId xmlns="" xmlns:a16="http://schemas.microsoft.com/office/drawing/2014/main" id="{8F5B4F21-3548-496D-9AA1-C9312EF115FD}"/>
              </a:ext>
            </a:extLst>
          </p:cNvPr>
          <p:cNvSpPr txBox="1"/>
          <p:nvPr/>
        </p:nvSpPr>
        <p:spPr>
          <a:xfrm>
            <a:off x="2055177" y="1170890"/>
            <a:ext cx="3978902" cy="1754326"/>
          </a:xfrm>
          <a:prstGeom prst="rect">
            <a:avLst/>
          </a:prstGeom>
          <a:solidFill>
            <a:schemeClr val="accent2">
              <a:lumMod val="20000"/>
              <a:lumOff val="80000"/>
            </a:schemeClr>
          </a:solidFill>
        </p:spPr>
        <p:txBody>
          <a:bodyPr wrap="square" rtlCol="0">
            <a:spAutoFit/>
          </a:bodyPr>
          <a:lstStyle/>
          <a:p>
            <a:pPr algn="ctr"/>
            <a:r>
              <a:rPr lang="en-US" b="1" dirty="0">
                <a:solidFill>
                  <a:srgbClr val="C00000"/>
                </a:solidFill>
                <a:latin typeface="Times New Roman" panose="02020603050405020304" pitchFamily="18" charset="0"/>
                <a:cs typeface="Times New Roman" panose="02020603050405020304" pitchFamily="18" charset="0"/>
              </a:rPr>
              <a:t>BASIC LIFE SUPPORT COURSE </a:t>
            </a:r>
          </a:p>
          <a:p>
            <a:pPr algn="ctr"/>
            <a:r>
              <a:rPr lang="en-US" b="1" dirty="0">
                <a:solidFill>
                  <a:srgbClr val="C00000"/>
                </a:solidFill>
                <a:latin typeface="Times New Roman" panose="02020603050405020304" pitchFamily="18" charset="0"/>
                <a:cs typeface="Times New Roman" panose="02020603050405020304" pitchFamily="18" charset="0"/>
              </a:rPr>
              <a:t>Organized by Department of Oral and Maxillofacial Surgery </a:t>
            </a:r>
          </a:p>
          <a:p>
            <a:pPr algn="ctr"/>
            <a:r>
              <a:rPr lang="en-US" b="1" dirty="0">
                <a:solidFill>
                  <a:srgbClr val="C00000"/>
                </a:solidFill>
                <a:latin typeface="Times New Roman" panose="02020603050405020304" pitchFamily="18" charset="0"/>
                <a:cs typeface="Times New Roman" panose="02020603050405020304" pitchFamily="18" charset="0"/>
              </a:rPr>
              <a:t>in association with </a:t>
            </a:r>
          </a:p>
          <a:p>
            <a:pPr algn="ctr"/>
            <a:r>
              <a:rPr lang="en-US" b="1" dirty="0">
                <a:solidFill>
                  <a:srgbClr val="C00000"/>
                </a:solidFill>
                <a:latin typeface="Times New Roman" panose="02020603050405020304" pitchFamily="18" charset="0"/>
                <a:cs typeface="Times New Roman" panose="02020603050405020304" pitchFamily="18" charset="0"/>
              </a:rPr>
              <a:t>NARAYANA HRUDAYALAYA HOSPITALS on 01:02:2018</a:t>
            </a:r>
          </a:p>
        </p:txBody>
      </p:sp>
      <p:pic>
        <p:nvPicPr>
          <p:cNvPr id="26" name="Picture 25">
            <a:extLst>
              <a:ext uri="{FF2B5EF4-FFF2-40B4-BE49-F238E27FC236}">
                <a16:creationId xmlns="" xmlns:a16="http://schemas.microsoft.com/office/drawing/2014/main" id="{36F952BC-E91C-4E1A-A85F-D44D600D54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679" t="18167" r="19569" b="8402"/>
          <a:stretch/>
        </p:blipFill>
        <p:spPr>
          <a:xfrm>
            <a:off x="4217538" y="3157418"/>
            <a:ext cx="636815" cy="737733"/>
          </a:xfrm>
          <a:prstGeom prst="rect">
            <a:avLst/>
          </a:prstGeom>
        </p:spPr>
      </p:pic>
      <p:pic>
        <p:nvPicPr>
          <p:cNvPr id="28" name="Picture 27">
            <a:extLst>
              <a:ext uri="{FF2B5EF4-FFF2-40B4-BE49-F238E27FC236}">
                <a16:creationId xmlns="" xmlns:a16="http://schemas.microsoft.com/office/drawing/2014/main" id="{386EDF4F-83CA-4F5B-A952-AC62700440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67638" y="3023190"/>
            <a:ext cx="526283" cy="784492"/>
          </a:xfrm>
          <a:prstGeom prst="rect">
            <a:avLst/>
          </a:prstGeom>
        </p:spPr>
      </p:pic>
      <p:pic>
        <p:nvPicPr>
          <p:cNvPr id="30" name="Picture 29">
            <a:extLst>
              <a:ext uri="{FF2B5EF4-FFF2-40B4-BE49-F238E27FC236}">
                <a16:creationId xmlns="" xmlns:a16="http://schemas.microsoft.com/office/drawing/2014/main" id="{92540E66-9411-42DD-AB7B-EF89DB9D66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8989" y="100123"/>
            <a:ext cx="1157830" cy="938057"/>
          </a:xfrm>
          <a:prstGeom prst="rect">
            <a:avLst/>
          </a:prstGeom>
        </p:spPr>
      </p:pic>
      <p:pic>
        <p:nvPicPr>
          <p:cNvPr id="32" name="Picture 31">
            <a:extLst>
              <a:ext uri="{FF2B5EF4-FFF2-40B4-BE49-F238E27FC236}">
                <a16:creationId xmlns="" xmlns:a16="http://schemas.microsoft.com/office/drawing/2014/main" id="{E870DCBF-173A-42A4-AA79-02872C09AD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1596" y="164924"/>
            <a:ext cx="2028825" cy="809625"/>
          </a:xfrm>
          <a:prstGeom prst="rect">
            <a:avLst/>
          </a:prstGeom>
        </p:spPr>
      </p:pic>
    </p:spTree>
    <p:extLst>
      <p:ext uri="{BB962C8B-B14F-4D97-AF65-F5344CB8AC3E}">
        <p14:creationId xmlns:p14="http://schemas.microsoft.com/office/powerpoint/2010/main" val="40726056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1B0BDF-ECF0-49CF-9BC7-D42BD4422FCD}"/>
              </a:ext>
            </a:extLst>
          </p:cNvPr>
          <p:cNvSpPr>
            <a:spLocks noGrp="1"/>
          </p:cNvSpPr>
          <p:nvPr>
            <p:ph type="title"/>
          </p:nvPr>
        </p:nvSpPr>
        <p:spPr/>
        <p:txBody>
          <a:bodyPr/>
          <a:lstStyle/>
          <a:p>
            <a:endParaRPr lang="en-US"/>
          </a:p>
        </p:txBody>
      </p:sp>
      <p:pic>
        <p:nvPicPr>
          <p:cNvPr id="14" name="Content Placeholder 13">
            <a:extLst>
              <a:ext uri="{FF2B5EF4-FFF2-40B4-BE49-F238E27FC236}">
                <a16:creationId xmlns="" xmlns:a16="http://schemas.microsoft.com/office/drawing/2014/main" id="{102249C8-618C-4C66-880A-5EB27F9243A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7131" b="20797"/>
          <a:stretch/>
        </p:blipFill>
        <p:spPr>
          <a:xfrm>
            <a:off x="189705" y="163285"/>
            <a:ext cx="2999557" cy="2558144"/>
          </a:xfrm>
        </p:spPr>
      </p:pic>
      <p:sp>
        <p:nvSpPr>
          <p:cNvPr id="4" name="TextBox 3">
            <a:extLst>
              <a:ext uri="{FF2B5EF4-FFF2-40B4-BE49-F238E27FC236}">
                <a16:creationId xmlns="" xmlns:a16="http://schemas.microsoft.com/office/drawing/2014/main" id="{3BCFA868-C542-499B-8A13-447A34C169C3}"/>
              </a:ext>
            </a:extLst>
          </p:cNvPr>
          <p:cNvSpPr txBox="1"/>
          <p:nvPr/>
        </p:nvSpPr>
        <p:spPr>
          <a:xfrm>
            <a:off x="3829050" y="4625289"/>
            <a:ext cx="4792437" cy="2031325"/>
          </a:xfrm>
          <a:prstGeom prst="rect">
            <a:avLst/>
          </a:prstGeom>
          <a:solidFill>
            <a:schemeClr val="accent6">
              <a:lumMod val="20000"/>
              <a:lumOff val="80000"/>
            </a:schemeClr>
          </a:solidFill>
        </p:spPr>
        <p:txBody>
          <a:bodyPr wrap="square" rtlCol="0">
            <a:spAutoFit/>
          </a:bodyPr>
          <a:lstStyle/>
          <a:p>
            <a:pPr algn="ctr"/>
            <a:r>
              <a:rPr lang="en-US" b="1" dirty="0">
                <a:solidFill>
                  <a:schemeClr val="accent6">
                    <a:lumMod val="50000"/>
                  </a:schemeClr>
                </a:solidFill>
                <a:latin typeface="Times New Roman" panose="02020603050405020304" pitchFamily="18" charset="0"/>
                <a:cs typeface="Times New Roman" panose="02020603050405020304" pitchFamily="18" charset="0"/>
              </a:rPr>
              <a:t>Let’s simplify Oral Implantology</a:t>
            </a:r>
          </a:p>
          <a:p>
            <a:pPr algn="ctr"/>
            <a:r>
              <a:rPr lang="en-US" b="1" dirty="0">
                <a:solidFill>
                  <a:schemeClr val="accent6">
                    <a:lumMod val="50000"/>
                  </a:schemeClr>
                </a:solidFill>
                <a:latin typeface="Times New Roman" panose="02020603050405020304" pitchFamily="18" charset="0"/>
                <a:cs typeface="Times New Roman" panose="02020603050405020304" pitchFamily="18" charset="0"/>
              </a:rPr>
              <a:t>Learning by doing- Lectures, Live surgeries and Hands on Course on 15</a:t>
            </a:r>
            <a:r>
              <a:rPr lang="en-US" b="1" baseline="30000" dirty="0">
                <a:solidFill>
                  <a:schemeClr val="accent6">
                    <a:lumMod val="50000"/>
                  </a:schemeClr>
                </a:solidFill>
                <a:latin typeface="Times New Roman" panose="02020603050405020304" pitchFamily="18" charset="0"/>
                <a:cs typeface="Times New Roman" panose="02020603050405020304" pitchFamily="18" charset="0"/>
              </a:rPr>
              <a:t>th</a:t>
            </a:r>
            <a:r>
              <a:rPr lang="en-US" b="1" dirty="0">
                <a:solidFill>
                  <a:schemeClr val="accent6">
                    <a:lumMod val="50000"/>
                  </a:schemeClr>
                </a:solidFill>
                <a:latin typeface="Times New Roman" panose="02020603050405020304" pitchFamily="18" charset="0"/>
                <a:cs typeface="Times New Roman" panose="02020603050405020304" pitchFamily="18" charset="0"/>
              </a:rPr>
              <a:t>, 16</a:t>
            </a:r>
            <a:r>
              <a:rPr lang="en-US" b="1" baseline="30000" dirty="0">
                <a:solidFill>
                  <a:schemeClr val="accent6">
                    <a:lumMod val="50000"/>
                  </a:schemeClr>
                </a:solidFill>
                <a:latin typeface="Times New Roman" panose="02020603050405020304" pitchFamily="18" charset="0"/>
                <a:cs typeface="Times New Roman" panose="02020603050405020304" pitchFamily="18" charset="0"/>
              </a:rPr>
              <a:t>th</a:t>
            </a:r>
            <a:r>
              <a:rPr lang="en-US" b="1" dirty="0">
                <a:solidFill>
                  <a:schemeClr val="accent6">
                    <a:lumMod val="50000"/>
                  </a:schemeClr>
                </a:solidFill>
                <a:latin typeface="Times New Roman" panose="02020603050405020304" pitchFamily="18" charset="0"/>
                <a:cs typeface="Times New Roman" panose="02020603050405020304" pitchFamily="18" charset="0"/>
              </a:rPr>
              <a:t> March 2018.</a:t>
            </a:r>
          </a:p>
          <a:p>
            <a:pPr algn="ctr"/>
            <a:r>
              <a:rPr lang="en-US" b="1" dirty="0">
                <a:solidFill>
                  <a:schemeClr val="accent6">
                    <a:lumMod val="50000"/>
                  </a:schemeClr>
                </a:solidFill>
                <a:latin typeface="Times New Roman" panose="02020603050405020304" pitchFamily="18" charset="0"/>
                <a:cs typeface="Times New Roman" panose="02020603050405020304" pitchFamily="18" charset="0"/>
              </a:rPr>
              <a:t>Speakers:</a:t>
            </a:r>
          </a:p>
          <a:p>
            <a:pPr algn="ctr"/>
            <a:r>
              <a:rPr lang="en-US" b="1" dirty="0">
                <a:solidFill>
                  <a:schemeClr val="accent6">
                    <a:lumMod val="50000"/>
                  </a:schemeClr>
                </a:solidFill>
                <a:latin typeface="Times New Roman" panose="02020603050405020304" pitchFamily="18" charset="0"/>
                <a:cs typeface="Times New Roman" panose="02020603050405020304" pitchFamily="18" charset="0"/>
              </a:rPr>
              <a:t>Dr Sony Jacob </a:t>
            </a:r>
            <a:r>
              <a:rPr lang="en-US" b="1" dirty="0" err="1">
                <a:solidFill>
                  <a:schemeClr val="accent6">
                    <a:lumMod val="50000"/>
                  </a:schemeClr>
                </a:solidFill>
                <a:latin typeface="Times New Roman" panose="02020603050405020304" pitchFamily="18" charset="0"/>
                <a:cs typeface="Times New Roman" panose="02020603050405020304" pitchFamily="18" charset="0"/>
              </a:rPr>
              <a:t>Mevada</a:t>
            </a:r>
            <a:r>
              <a:rPr lang="en-US" b="1" dirty="0">
                <a:solidFill>
                  <a:schemeClr val="accent6">
                    <a:lumMod val="50000"/>
                  </a:schemeClr>
                </a:solidFill>
                <a:latin typeface="Times New Roman" panose="02020603050405020304" pitchFamily="18" charset="0"/>
                <a:cs typeface="Times New Roman" panose="02020603050405020304" pitchFamily="18" charset="0"/>
              </a:rPr>
              <a:t>, Dr Harish Kumar A, Dr </a:t>
            </a:r>
            <a:r>
              <a:rPr lang="en-US" b="1" dirty="0" err="1">
                <a:solidFill>
                  <a:schemeClr val="accent6">
                    <a:lumMod val="50000"/>
                  </a:schemeClr>
                </a:solidFill>
                <a:latin typeface="Times New Roman" panose="02020603050405020304" pitchFamily="18" charset="0"/>
                <a:cs typeface="Times New Roman" panose="02020603050405020304" pitchFamily="18" charset="0"/>
              </a:rPr>
              <a:t>Varunraj</a:t>
            </a:r>
            <a:r>
              <a:rPr lang="en-US" b="1" dirty="0">
                <a:solidFill>
                  <a:schemeClr val="accent6">
                    <a:lumMod val="50000"/>
                  </a:schemeClr>
                </a:solidFill>
                <a:latin typeface="Times New Roman" panose="02020603050405020304" pitchFamily="18" charset="0"/>
                <a:cs typeface="Times New Roman" panose="02020603050405020304" pitchFamily="18" charset="0"/>
              </a:rPr>
              <a:t> L Kamath, Dr </a:t>
            </a:r>
            <a:r>
              <a:rPr lang="en-US" b="1" dirty="0" err="1">
                <a:solidFill>
                  <a:schemeClr val="accent6">
                    <a:lumMod val="50000"/>
                  </a:schemeClr>
                </a:solidFill>
                <a:latin typeface="Times New Roman" panose="02020603050405020304" pitchFamily="18" charset="0"/>
                <a:cs typeface="Times New Roman" panose="02020603050405020304" pitchFamily="18" charset="0"/>
              </a:rPr>
              <a:t>Malathi</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Dayalan</a:t>
            </a:r>
            <a:r>
              <a:rPr lang="en-US" b="1" dirty="0">
                <a:solidFill>
                  <a:schemeClr val="accent6">
                    <a:lumMod val="50000"/>
                  </a:schemeClr>
                </a:solidFill>
                <a:latin typeface="Times New Roman" panose="02020603050405020304" pitchFamily="18" charset="0"/>
                <a:cs typeface="Times New Roman" panose="02020603050405020304" pitchFamily="18" charset="0"/>
              </a:rPr>
              <a:t>, </a:t>
            </a:r>
          </a:p>
          <a:p>
            <a:pPr algn="ctr"/>
            <a:r>
              <a:rPr lang="en-US" b="1" dirty="0">
                <a:solidFill>
                  <a:schemeClr val="accent6">
                    <a:lumMod val="50000"/>
                  </a:schemeClr>
                </a:solidFill>
                <a:latin typeface="Times New Roman" panose="02020603050405020304" pitchFamily="18" charset="0"/>
                <a:cs typeface="Times New Roman" panose="02020603050405020304" pitchFamily="18" charset="0"/>
              </a:rPr>
              <a:t>Dr Savitha.</a:t>
            </a:r>
            <a:endParaRPr lang="en-US" sz="20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 xmlns:a16="http://schemas.microsoft.com/office/drawing/2014/main" id="{B5AD16A3-E39B-4286-900D-F9AFA94A21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05" y="3676483"/>
            <a:ext cx="2897526" cy="2897526"/>
          </a:xfrm>
          <a:prstGeom prst="rect">
            <a:avLst/>
          </a:prstGeom>
        </p:spPr>
      </p:pic>
      <p:pic>
        <p:nvPicPr>
          <p:cNvPr id="18" name="Picture 17">
            <a:extLst>
              <a:ext uri="{FF2B5EF4-FFF2-40B4-BE49-F238E27FC236}">
                <a16:creationId xmlns="" xmlns:a16="http://schemas.microsoft.com/office/drawing/2014/main" id="{C0F8C0B9-B1A8-484B-8F17-DD1783C43E7A}"/>
              </a:ext>
            </a:extLst>
          </p:cNvPr>
          <p:cNvPicPr>
            <a:picLocks noChangeAspect="1"/>
          </p:cNvPicPr>
          <p:nvPr/>
        </p:nvPicPr>
        <p:blipFill rotWithShape="1">
          <a:blip r:embed="rId4">
            <a:extLst>
              <a:ext uri="{28A0092B-C50C-407E-A947-70E740481C1C}">
                <a14:useLocalDpi xmlns:a14="http://schemas.microsoft.com/office/drawing/2010/main" val="0"/>
              </a:ext>
            </a:extLst>
          </a:blip>
          <a:srcRect l="8882" r="20654" b="5616"/>
          <a:stretch/>
        </p:blipFill>
        <p:spPr>
          <a:xfrm>
            <a:off x="3388178" y="147407"/>
            <a:ext cx="2546438" cy="2558144"/>
          </a:xfrm>
          <a:prstGeom prst="rect">
            <a:avLst/>
          </a:prstGeom>
        </p:spPr>
      </p:pic>
      <p:pic>
        <p:nvPicPr>
          <p:cNvPr id="20" name="Picture 19">
            <a:extLst>
              <a:ext uri="{FF2B5EF4-FFF2-40B4-BE49-F238E27FC236}">
                <a16:creationId xmlns="" xmlns:a16="http://schemas.microsoft.com/office/drawing/2014/main" id="{03DB0C07-6987-4090-8054-0D1AD80610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3533" y="1257299"/>
            <a:ext cx="2820762" cy="2820762"/>
          </a:xfrm>
          <a:prstGeom prst="rect">
            <a:avLst/>
          </a:prstGeom>
        </p:spPr>
      </p:pic>
      <p:pic>
        <p:nvPicPr>
          <p:cNvPr id="22" name="Picture 21">
            <a:extLst>
              <a:ext uri="{FF2B5EF4-FFF2-40B4-BE49-F238E27FC236}">
                <a16:creationId xmlns="" xmlns:a16="http://schemas.microsoft.com/office/drawing/2014/main" id="{D6BF1312-9EB9-43BB-BA52-89ACC248E1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123" t="18333" r="27526" b="15873"/>
          <a:stretch/>
        </p:blipFill>
        <p:spPr>
          <a:xfrm>
            <a:off x="3830123" y="2995551"/>
            <a:ext cx="919041" cy="1229748"/>
          </a:xfrm>
          <a:prstGeom prst="rect">
            <a:avLst/>
          </a:prstGeom>
        </p:spPr>
      </p:pic>
      <p:pic>
        <p:nvPicPr>
          <p:cNvPr id="24" name="Picture 23">
            <a:extLst>
              <a:ext uri="{FF2B5EF4-FFF2-40B4-BE49-F238E27FC236}">
                <a16:creationId xmlns="" xmlns:a16="http://schemas.microsoft.com/office/drawing/2014/main" id="{3E711EF4-1220-4F9D-BBFF-53B57F32AF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8361" y="147408"/>
            <a:ext cx="2028825" cy="809625"/>
          </a:xfrm>
          <a:prstGeom prst="rect">
            <a:avLst/>
          </a:prstGeom>
        </p:spPr>
      </p:pic>
    </p:spTree>
    <p:extLst>
      <p:ext uri="{BB962C8B-B14F-4D97-AF65-F5344CB8AC3E}">
        <p14:creationId xmlns:p14="http://schemas.microsoft.com/office/powerpoint/2010/main" val="7451487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IN" b="1" dirty="0" smtClean="0"/>
              <a:t>The Oxford Dental College</a:t>
            </a:r>
            <a:r>
              <a:rPr lang="en-IN" dirty="0" smtClean="0"/>
              <a:t/>
            </a:r>
            <a:br>
              <a:rPr lang="en-IN" dirty="0" smtClean="0"/>
            </a:br>
            <a:r>
              <a:rPr lang="en-IN" b="1" dirty="0" smtClean="0"/>
              <a:t>Department of Public Health Dentistry</a:t>
            </a:r>
            <a:r>
              <a:rPr lang="en-IN" dirty="0" smtClean="0"/>
              <a:t/>
            </a:r>
            <a:br>
              <a:rPr lang="en-IN" dirty="0" smtClean="0"/>
            </a:br>
            <a:r>
              <a:rPr lang="en-IN" b="1" dirty="0" smtClean="0"/>
              <a:t>Programmes conducted report for the academic year 2018 - 2019</a:t>
            </a:r>
            <a:r>
              <a:rPr lang="en-IN" dirty="0" smtClean="0"/>
              <a:t/>
            </a:r>
            <a:br>
              <a:rPr lang="en-IN" dirty="0" smtClean="0"/>
            </a:br>
            <a:endParaRPr lang="en-IN" dirty="0"/>
          </a:p>
        </p:txBody>
      </p:sp>
      <p:sp>
        <p:nvSpPr>
          <p:cNvPr id="3" name="Subtitle 2"/>
          <p:cNvSpPr>
            <a:spLocks noGrp="1"/>
          </p:cNvSpPr>
          <p:nvPr>
            <p:ph type="subTitle" idx="1"/>
          </p:nvPr>
        </p:nvSpPr>
        <p:spPr/>
        <p:txBody>
          <a:bodyPr/>
          <a:lstStyle/>
          <a:p>
            <a:endParaRPr lang="en-US" dirty="0" smtClean="0"/>
          </a:p>
          <a:p>
            <a:endParaRPr lang="en-IN"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IN" dirty="0"/>
          </a:p>
        </p:txBody>
      </p:sp>
      <p:sp>
        <p:nvSpPr>
          <p:cNvPr id="3" name="Content Placeholder 2"/>
          <p:cNvSpPr>
            <a:spLocks noGrp="1"/>
          </p:cNvSpPr>
          <p:nvPr>
            <p:ph idx="1"/>
          </p:nvPr>
        </p:nvSpPr>
        <p:spPr>
          <a:xfrm>
            <a:off x="457200" y="685800"/>
            <a:ext cx="8229600" cy="5440363"/>
          </a:xfrm>
        </p:spPr>
        <p:txBody>
          <a:bodyPr>
            <a:normAutofit lnSpcReduction="10000"/>
          </a:bodyPr>
          <a:lstStyle/>
          <a:p>
            <a:pPr algn="ctr">
              <a:buNone/>
            </a:pPr>
            <a:r>
              <a:rPr lang="en-IN" dirty="0" smtClean="0">
                <a:latin typeface="Times New Roman" pitchFamily="18" charset="0"/>
                <a:cs typeface="Times New Roman" pitchFamily="18" charset="0"/>
              </a:rPr>
              <a:t>Report of the 7 programmes organized by Dept of Public Health Dentistry in The Oxford Dental College, Bangalore.</a:t>
            </a:r>
          </a:p>
          <a:p>
            <a:pPr>
              <a:buNone/>
            </a:pPr>
            <a:r>
              <a:rPr lang="en-IN" dirty="0" smtClean="0">
                <a:latin typeface="Times New Roman" pitchFamily="18" charset="0"/>
                <a:cs typeface="Times New Roman" pitchFamily="18" charset="0"/>
              </a:rPr>
              <a:t>1. Blood donation camp.</a:t>
            </a:r>
          </a:p>
          <a:p>
            <a:pPr>
              <a:buNone/>
            </a:pPr>
            <a:r>
              <a:rPr lang="en-IN" dirty="0" smtClean="0">
                <a:latin typeface="Times New Roman" pitchFamily="18" charset="0"/>
                <a:cs typeface="Times New Roman" pitchFamily="18" charset="0"/>
              </a:rPr>
              <a:t>2. Dental out-reach programme. (5-days camp)</a:t>
            </a:r>
          </a:p>
          <a:p>
            <a:pPr>
              <a:buNone/>
            </a:pPr>
            <a:r>
              <a:rPr lang="en-IN" dirty="0" smtClean="0">
                <a:latin typeface="Times New Roman" pitchFamily="18" charset="0"/>
                <a:cs typeface="Times New Roman" pitchFamily="18" charset="0"/>
              </a:rPr>
              <a:t>3. Hepatitis B vaccination programme.</a:t>
            </a:r>
          </a:p>
          <a:p>
            <a:pPr>
              <a:buNone/>
            </a:pPr>
            <a:r>
              <a:rPr lang="en-IN" dirty="0" smtClean="0">
                <a:latin typeface="Times New Roman" pitchFamily="18" charset="0"/>
                <a:cs typeface="Times New Roman" pitchFamily="18" charset="0"/>
              </a:rPr>
              <a:t>4. Environmental awareness programme.</a:t>
            </a:r>
          </a:p>
          <a:p>
            <a:pPr>
              <a:buNone/>
            </a:pPr>
            <a:r>
              <a:rPr lang="en-IN" dirty="0" smtClean="0">
                <a:latin typeface="Times New Roman" pitchFamily="18" charset="0"/>
                <a:cs typeface="Times New Roman" pitchFamily="18" charset="0"/>
              </a:rPr>
              <a:t>5. Independence day celebration.</a:t>
            </a:r>
          </a:p>
          <a:p>
            <a:pPr>
              <a:buNone/>
            </a:pPr>
            <a:r>
              <a:rPr lang="en-IN" dirty="0" smtClean="0">
                <a:latin typeface="Times New Roman" pitchFamily="18" charset="0"/>
                <a:cs typeface="Times New Roman" pitchFamily="18" charset="0"/>
              </a:rPr>
              <a:t>6. Republic day celebration.</a:t>
            </a:r>
          </a:p>
          <a:p>
            <a:pPr>
              <a:buNone/>
            </a:pPr>
            <a:r>
              <a:rPr lang="en-IN" dirty="0" smtClean="0">
                <a:latin typeface="Times New Roman" pitchFamily="18" charset="0"/>
                <a:cs typeface="Times New Roman" pitchFamily="18" charset="0"/>
              </a:rPr>
              <a:t>7. Fire drill programme</a:t>
            </a:r>
          </a:p>
          <a:p>
            <a:endParaRPr lang="en-IN"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IN" dirty="0"/>
          </a:p>
        </p:txBody>
      </p:sp>
      <p:sp>
        <p:nvSpPr>
          <p:cNvPr id="3" name="Content Placeholder 2"/>
          <p:cNvSpPr>
            <a:spLocks noGrp="1"/>
          </p:cNvSpPr>
          <p:nvPr>
            <p:ph idx="1"/>
          </p:nvPr>
        </p:nvSpPr>
        <p:spPr>
          <a:xfrm>
            <a:off x="457200" y="838200"/>
            <a:ext cx="8229600" cy="5486400"/>
          </a:xfrm>
        </p:spPr>
        <p:txBody>
          <a:bodyPr>
            <a:normAutofit fontScale="77500" lnSpcReduction="20000"/>
          </a:bodyPr>
          <a:lstStyle/>
          <a:p>
            <a:pPr>
              <a:buNone/>
            </a:pPr>
            <a:r>
              <a:rPr lang="en-IN" b="1" dirty="0" smtClean="0"/>
              <a:t>Programme 1: Blood donation camp</a:t>
            </a:r>
          </a:p>
          <a:p>
            <a:pPr>
              <a:buNone/>
            </a:pPr>
            <a:endParaRPr lang="en-IN" dirty="0" smtClean="0"/>
          </a:p>
          <a:p>
            <a:pPr algn="just"/>
            <a:r>
              <a:rPr lang="en-IN" dirty="0" smtClean="0"/>
              <a:t>The Oxford Dental College in collaboration with Millennium Blood bank, </a:t>
            </a:r>
            <a:r>
              <a:rPr lang="en-IN" dirty="0" err="1" smtClean="0"/>
              <a:t>Yeshwanthpur</a:t>
            </a:r>
            <a:r>
              <a:rPr lang="en-IN" dirty="0" smtClean="0"/>
              <a:t> organized a blood donation camp in The Oxford Dental College on 23</a:t>
            </a:r>
            <a:r>
              <a:rPr lang="en-IN" baseline="30000" dirty="0" smtClean="0"/>
              <a:t>rd</a:t>
            </a:r>
            <a:r>
              <a:rPr lang="en-IN" dirty="0" smtClean="0"/>
              <a:t> January 2018. Students from dental, engineering, pharmacy college and physiotherapy college participated in the programme.</a:t>
            </a:r>
          </a:p>
          <a:p>
            <a:pPr algn="just"/>
            <a:endParaRPr lang="en-IN" dirty="0" smtClean="0"/>
          </a:p>
          <a:p>
            <a:pPr algn="just"/>
            <a:r>
              <a:rPr lang="en-IN" dirty="0" smtClean="0"/>
              <a:t>We had around 115 registrations out of which 70 pouches of blood were collected. The donors were given a certificate and refreshments after the donation of blood. The blood that was collected was donated to Millennium Blood Bank. </a:t>
            </a:r>
          </a:p>
          <a:p>
            <a:pPr algn="just">
              <a:buNone/>
            </a:pPr>
            <a:r>
              <a:rPr lang="en-IN" dirty="0" smtClean="0"/>
              <a:t/>
            </a:r>
            <a:br>
              <a:rPr lang="en-IN" dirty="0" smtClean="0"/>
            </a:br>
            <a:r>
              <a:rPr lang="en-IN" dirty="0" smtClean="0"/>
              <a:t> </a:t>
            </a:r>
          </a:p>
          <a:p>
            <a:endParaRPr lang="en-IN"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IN" dirty="0"/>
          </a:p>
        </p:txBody>
      </p:sp>
      <p:pic>
        <p:nvPicPr>
          <p:cNvPr id="4" name="Content Placeholder 3" descr="DSC04660"/>
          <p:cNvPicPr>
            <a:picLocks noGrp="1"/>
          </p:cNvPicPr>
          <p:nvPr>
            <p:ph idx="1"/>
          </p:nvPr>
        </p:nvPicPr>
        <p:blipFill>
          <a:blip r:embed="rId2"/>
          <a:srcRect/>
          <a:stretch>
            <a:fillRect/>
          </a:stretch>
        </p:blipFill>
        <p:spPr bwMode="auto">
          <a:xfrm>
            <a:off x="304800" y="914400"/>
            <a:ext cx="4675909" cy="2896985"/>
          </a:xfrm>
          <a:prstGeom prst="rect">
            <a:avLst/>
          </a:prstGeom>
          <a:noFill/>
          <a:ln w="9525">
            <a:noFill/>
            <a:miter lim="800000"/>
            <a:headEnd/>
            <a:tailEnd/>
          </a:ln>
        </p:spPr>
      </p:pic>
      <p:pic>
        <p:nvPicPr>
          <p:cNvPr id="5" name="Picture 4" descr="DSC04684"/>
          <p:cNvPicPr/>
          <p:nvPr/>
        </p:nvPicPr>
        <p:blipFill>
          <a:blip r:embed="rId3"/>
          <a:srcRect l="1758"/>
          <a:stretch>
            <a:fillRect/>
          </a:stretch>
        </p:blipFill>
        <p:spPr bwMode="auto">
          <a:xfrm>
            <a:off x="3962400" y="3581400"/>
            <a:ext cx="4762500" cy="303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IN" dirty="0"/>
          </a:p>
        </p:txBody>
      </p:sp>
      <p:sp>
        <p:nvSpPr>
          <p:cNvPr id="3" name="Content Placeholder 2"/>
          <p:cNvSpPr>
            <a:spLocks noGrp="1"/>
          </p:cNvSpPr>
          <p:nvPr>
            <p:ph idx="1"/>
          </p:nvPr>
        </p:nvSpPr>
        <p:spPr>
          <a:xfrm>
            <a:off x="457200" y="457200"/>
            <a:ext cx="8229600" cy="6400800"/>
          </a:xfrm>
        </p:spPr>
        <p:txBody>
          <a:bodyPr>
            <a:normAutofit fontScale="92500" lnSpcReduction="20000"/>
          </a:bodyPr>
          <a:lstStyle/>
          <a:p>
            <a:pPr>
              <a:buNone/>
            </a:pPr>
            <a:r>
              <a:rPr lang="en-IN" b="1" dirty="0" smtClean="0"/>
              <a:t>Programme 2: Special Camp. (5 days camp)</a:t>
            </a:r>
          </a:p>
          <a:p>
            <a:pPr>
              <a:buNone/>
            </a:pPr>
            <a:endParaRPr lang="en-IN" dirty="0" smtClean="0"/>
          </a:p>
          <a:p>
            <a:r>
              <a:rPr lang="en-IN" dirty="0" smtClean="0"/>
              <a:t>Free dental screening and treatment camp was organised by the Department of Public Health Dentistry, The Oxford Dental College in coordination with NSS from 5/8/2018 – 10/8/2018 in </a:t>
            </a:r>
            <a:r>
              <a:rPr lang="en-IN" dirty="0" err="1" smtClean="0"/>
              <a:t>Huskur</a:t>
            </a:r>
            <a:r>
              <a:rPr lang="en-IN" dirty="0" smtClean="0"/>
              <a:t> village, Bangalore Rural.</a:t>
            </a:r>
          </a:p>
          <a:p>
            <a:endParaRPr lang="en-IN" dirty="0" smtClean="0"/>
          </a:p>
          <a:p>
            <a:r>
              <a:rPr lang="en-IN" dirty="0" smtClean="0"/>
              <a:t>The preparation for the 5 days camp was done before hand. Pamphlets were printed and distributed among the villagers before hand and the post graduate students interacted with the local residents of the </a:t>
            </a:r>
            <a:r>
              <a:rPr lang="en-IN" dirty="0" err="1" smtClean="0"/>
              <a:t>Huskur</a:t>
            </a:r>
            <a:r>
              <a:rPr lang="en-IN" dirty="0" smtClean="0"/>
              <a:t> village and encouraged them to participate in the camp.</a:t>
            </a:r>
          </a:p>
          <a:p>
            <a:pPr>
              <a:buNone/>
            </a:pPr>
            <a:r>
              <a:rPr lang="en-IN" dirty="0" smtClean="0"/>
              <a:t/>
            </a:r>
            <a:br>
              <a:rPr lang="en-IN" dirty="0" smtClean="0"/>
            </a:br>
            <a:r>
              <a:rPr lang="en-IN" dirty="0" smtClean="0"/>
              <a:t> </a:t>
            </a:r>
          </a:p>
          <a:p>
            <a:endParaRPr lang="en-IN"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IN" dirty="0"/>
          </a:p>
        </p:txBody>
      </p:sp>
      <p:sp>
        <p:nvSpPr>
          <p:cNvPr id="3" name="Content Placeholder 2"/>
          <p:cNvSpPr>
            <a:spLocks noGrp="1"/>
          </p:cNvSpPr>
          <p:nvPr>
            <p:ph idx="1"/>
          </p:nvPr>
        </p:nvSpPr>
        <p:spPr>
          <a:xfrm>
            <a:off x="609600" y="1447800"/>
            <a:ext cx="8229600" cy="5410200"/>
          </a:xfrm>
        </p:spPr>
        <p:txBody>
          <a:bodyPr>
            <a:normAutofit fontScale="92500"/>
          </a:bodyPr>
          <a:lstStyle/>
          <a:p>
            <a:pPr algn="just"/>
            <a:r>
              <a:rPr lang="en-IN" dirty="0" smtClean="0"/>
              <a:t>The camp was initiated by a health talk followed by 20 minutes skit by post graduate students. </a:t>
            </a:r>
          </a:p>
          <a:p>
            <a:pPr algn="just"/>
            <a:r>
              <a:rPr lang="en-IN" dirty="0" smtClean="0"/>
              <a:t>The main purpose of the skit was to spread awareness about basic sanitation and cleanliness, brushing habits, water safety and food safety. </a:t>
            </a:r>
          </a:p>
          <a:p>
            <a:pPr algn="just"/>
            <a:r>
              <a:rPr lang="en-IN" dirty="0" smtClean="0"/>
              <a:t>It was received well by the public. </a:t>
            </a:r>
          </a:p>
          <a:p>
            <a:pPr algn="just"/>
            <a:r>
              <a:rPr lang="en-IN" dirty="0" smtClean="0"/>
              <a:t>The patient turnout was enormous with approximately 150 out patients per day. A total of 746 patients were screened for oral diseases and 315 patients were treated.</a:t>
            </a:r>
          </a:p>
          <a:p>
            <a:pPr>
              <a:buNone/>
            </a:pPr>
            <a:endParaRPr lang="en-IN" dirty="0" smtClean="0"/>
          </a:p>
          <a:p>
            <a:endParaRPr lang="en-IN"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IN" dirty="0"/>
          </a:p>
        </p:txBody>
      </p:sp>
      <p:sp>
        <p:nvSpPr>
          <p:cNvPr id="3" name="Content Placeholder 2"/>
          <p:cNvSpPr>
            <a:spLocks noGrp="1"/>
          </p:cNvSpPr>
          <p:nvPr>
            <p:ph idx="1"/>
          </p:nvPr>
        </p:nvSpPr>
        <p:spPr/>
        <p:txBody>
          <a:bodyPr/>
          <a:lstStyle/>
          <a:p>
            <a:pPr>
              <a:buNone/>
            </a:pPr>
            <a:r>
              <a:rPr lang="en-IN" dirty="0" smtClean="0"/>
              <a:t>The following treatments were done:</a:t>
            </a:r>
          </a:p>
          <a:p>
            <a:pPr lvl="0"/>
            <a:r>
              <a:rPr lang="en-IN" dirty="0" smtClean="0"/>
              <a:t>Oral prophylaxis: 210</a:t>
            </a:r>
          </a:p>
          <a:p>
            <a:pPr lvl="0"/>
            <a:r>
              <a:rPr lang="en-IN" dirty="0" smtClean="0"/>
              <a:t>Restorations: 180</a:t>
            </a:r>
          </a:p>
          <a:p>
            <a:pPr lvl="0"/>
            <a:r>
              <a:rPr lang="en-IN" dirty="0" smtClean="0"/>
              <a:t>Extractions: 70</a:t>
            </a:r>
          </a:p>
          <a:p>
            <a:pPr lvl="0"/>
            <a:r>
              <a:rPr lang="en-IN" dirty="0" smtClean="0"/>
              <a:t>ART: 47</a:t>
            </a:r>
          </a:p>
          <a:p>
            <a:r>
              <a:rPr lang="en-IN" dirty="0" smtClean="0"/>
              <a:t> It was a successful event and we wish to achieve more success in our future endeavours.</a:t>
            </a:r>
          </a:p>
          <a:p>
            <a:endParaRPr lang="en-IN"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C:\Users\manjari\Downloads\IMG-20180130-WA0031.jpg"/>
          <p:cNvPicPr>
            <a:picLocks noGrp="1"/>
          </p:cNvPicPr>
          <p:nvPr>
            <p:ph idx="1"/>
          </p:nvPr>
        </p:nvPicPr>
        <p:blipFill>
          <a:blip r:embed="rId2"/>
          <a:srcRect/>
          <a:stretch>
            <a:fillRect/>
          </a:stretch>
        </p:blipFill>
        <p:spPr bwMode="auto">
          <a:xfrm>
            <a:off x="1645708" y="1935163"/>
            <a:ext cx="5852583" cy="4389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VIJAY\Downloads\IMG-20190523-WA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58" y="914400"/>
            <a:ext cx="8881241" cy="4988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791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C:\Users\manjari\Downloads\IMG_20190110_121749.jpg"/>
          <p:cNvPicPr>
            <a:picLocks noGrp="1"/>
          </p:cNvPicPr>
          <p:nvPr>
            <p:ph idx="1"/>
          </p:nvPr>
        </p:nvPicPr>
        <p:blipFill>
          <a:blip r:embed="rId2" cstate="print"/>
          <a:srcRect/>
          <a:stretch>
            <a:fillRect/>
          </a:stretch>
        </p:blipFill>
        <p:spPr bwMode="auto">
          <a:xfrm>
            <a:off x="1371600" y="2057400"/>
            <a:ext cx="61722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IN" dirty="0"/>
          </a:p>
        </p:txBody>
      </p:sp>
      <p:sp>
        <p:nvSpPr>
          <p:cNvPr id="3" name="Content Placeholder 2"/>
          <p:cNvSpPr>
            <a:spLocks noGrp="1"/>
          </p:cNvSpPr>
          <p:nvPr>
            <p:ph idx="1"/>
          </p:nvPr>
        </p:nvSpPr>
        <p:spPr>
          <a:xfrm>
            <a:off x="228600" y="990600"/>
            <a:ext cx="8229600" cy="5867400"/>
          </a:xfrm>
        </p:spPr>
        <p:txBody>
          <a:bodyPr>
            <a:normAutofit lnSpcReduction="10000"/>
          </a:bodyPr>
          <a:lstStyle/>
          <a:p>
            <a:pPr>
              <a:buNone/>
            </a:pPr>
            <a:r>
              <a:rPr lang="en-IN" b="1" dirty="0" smtClean="0"/>
              <a:t>Programme 3: Hepatitis B vaccination programme</a:t>
            </a:r>
            <a:endParaRPr lang="en-IN" dirty="0" smtClean="0"/>
          </a:p>
          <a:p>
            <a:pPr algn="just">
              <a:buNone/>
            </a:pPr>
            <a:r>
              <a:rPr lang="en-IN" dirty="0" smtClean="0"/>
              <a:t>	</a:t>
            </a:r>
          </a:p>
          <a:p>
            <a:pPr algn="just">
              <a:buNone/>
            </a:pPr>
            <a:r>
              <a:rPr lang="en-IN" dirty="0" smtClean="0"/>
              <a:t>The Department of Public Health Dentistry in Collaboration with NSS, Infection control committee of the college and HEALTHWAYZ insurance company, organized a vaccination programme for </a:t>
            </a:r>
          </a:p>
          <a:p>
            <a:pPr algn="just"/>
            <a:r>
              <a:rPr lang="en-IN" dirty="0" smtClean="0"/>
              <a:t>All the teaching staff</a:t>
            </a:r>
          </a:p>
          <a:p>
            <a:pPr algn="just"/>
            <a:r>
              <a:rPr lang="en-IN" dirty="0" smtClean="0"/>
              <a:t> Non-teaching staff</a:t>
            </a:r>
          </a:p>
          <a:p>
            <a:pPr algn="just"/>
            <a:r>
              <a:rPr lang="en-IN" dirty="0" smtClean="0"/>
              <a:t> Post graduate and under graduate students</a:t>
            </a:r>
          </a:p>
          <a:p>
            <a:pPr algn="just"/>
            <a:endParaRPr lang="en-IN"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buNone/>
            </a:pPr>
            <a:r>
              <a:rPr lang="en-IN" dirty="0" smtClean="0"/>
              <a:t>	The programme started with a Health talk by Mrs. </a:t>
            </a:r>
            <a:r>
              <a:rPr lang="en-IN" dirty="0" err="1" smtClean="0"/>
              <a:t>Sunitha</a:t>
            </a:r>
            <a:r>
              <a:rPr lang="en-IN" dirty="0" smtClean="0"/>
              <a:t>, Head of the Corporate affairs HEALTHWAYZ followed by vaccination for 305 individuals, out of which, 208 individuals took first dose of vaccination which further continued with 2 more doses of vaccination after one month  and after 6 months and 97 individuals took booster dose.</a:t>
            </a:r>
          </a:p>
          <a:p>
            <a:endParaRPr lang="en-IN"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IN" dirty="0"/>
          </a:p>
        </p:txBody>
      </p:sp>
      <p:sp>
        <p:nvSpPr>
          <p:cNvPr id="3" name="Content Placeholder 2"/>
          <p:cNvSpPr>
            <a:spLocks noGrp="1"/>
          </p:cNvSpPr>
          <p:nvPr>
            <p:ph idx="1"/>
          </p:nvPr>
        </p:nvSpPr>
        <p:spPr>
          <a:xfrm>
            <a:off x="457200" y="838200"/>
            <a:ext cx="8229600" cy="5486400"/>
          </a:xfrm>
        </p:spPr>
        <p:txBody>
          <a:bodyPr>
            <a:normAutofit fontScale="85000" lnSpcReduction="10000"/>
          </a:bodyPr>
          <a:lstStyle/>
          <a:p>
            <a:r>
              <a:rPr lang="en-IN" b="1" dirty="0" smtClean="0"/>
              <a:t>Programme 4: Environmental awareness programme</a:t>
            </a:r>
          </a:p>
          <a:p>
            <a:endParaRPr lang="en-IN" dirty="0" smtClean="0"/>
          </a:p>
          <a:p>
            <a:pPr>
              <a:buNone/>
            </a:pPr>
            <a:r>
              <a:rPr lang="en-IN" dirty="0" smtClean="0"/>
              <a:t>	The Department of Public Health Dentistry organized environmental awareness programme  at </a:t>
            </a:r>
          </a:p>
          <a:p>
            <a:pPr>
              <a:buNone/>
            </a:pPr>
            <a:r>
              <a:rPr lang="en-IN" dirty="0" smtClean="0"/>
              <a:t>			</a:t>
            </a:r>
            <a:r>
              <a:rPr lang="en-IN" dirty="0" err="1" smtClean="0"/>
              <a:t>Chinthanamadiwala</a:t>
            </a:r>
            <a:r>
              <a:rPr lang="en-IN" dirty="0" smtClean="0"/>
              <a:t> village in </a:t>
            </a:r>
            <a:r>
              <a:rPr lang="en-IN" dirty="0" err="1" smtClean="0"/>
              <a:t>Huskur</a:t>
            </a:r>
            <a:r>
              <a:rPr lang="en-IN" dirty="0" smtClean="0"/>
              <a:t> </a:t>
            </a:r>
            <a:r>
              <a:rPr lang="en-IN" dirty="0" err="1" smtClean="0"/>
              <a:t>Taluk</a:t>
            </a:r>
            <a:r>
              <a:rPr lang="en-IN" dirty="0" smtClean="0"/>
              <a:t> 				between 9/7/2018 – 27/7/2018,</a:t>
            </a:r>
          </a:p>
          <a:p>
            <a:pPr>
              <a:buNone/>
            </a:pPr>
            <a:r>
              <a:rPr lang="en-IN" dirty="0" smtClean="0"/>
              <a:t>    In order to create awareness among village people regarding </a:t>
            </a:r>
          </a:p>
          <a:p>
            <a:pPr lvl="1"/>
            <a:r>
              <a:rPr lang="en-IN" dirty="0" smtClean="0"/>
              <a:t>segregation of waste</a:t>
            </a:r>
          </a:p>
          <a:p>
            <a:pPr lvl="1"/>
            <a:r>
              <a:rPr lang="en-IN" dirty="0" smtClean="0"/>
              <a:t>to reduce the use of plastic </a:t>
            </a:r>
          </a:p>
          <a:p>
            <a:pPr lvl="1"/>
            <a:r>
              <a:rPr lang="en-IN" dirty="0" smtClean="0"/>
              <a:t>to keep the surrounding clean.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IN" dirty="0"/>
          </a:p>
        </p:txBody>
      </p:sp>
      <p:sp>
        <p:nvSpPr>
          <p:cNvPr id="3" name="Content Placeholder 2"/>
          <p:cNvSpPr>
            <a:spLocks noGrp="1"/>
          </p:cNvSpPr>
          <p:nvPr>
            <p:ph idx="1"/>
          </p:nvPr>
        </p:nvSpPr>
        <p:spPr>
          <a:xfrm>
            <a:off x="457200" y="1371600"/>
            <a:ext cx="8229600" cy="4953000"/>
          </a:xfrm>
        </p:spPr>
        <p:txBody>
          <a:bodyPr>
            <a:normAutofit lnSpcReduction="10000"/>
          </a:bodyPr>
          <a:lstStyle/>
          <a:p>
            <a:pPr>
              <a:buNone/>
            </a:pPr>
            <a:r>
              <a:rPr lang="en-IN" dirty="0" smtClean="0"/>
              <a:t>In this direction we motivated them through a street play acted by post graduate students which delivered messages such as  </a:t>
            </a:r>
          </a:p>
          <a:p>
            <a:r>
              <a:rPr lang="en-IN" b="1" dirty="0" smtClean="0"/>
              <a:t>Keep our surroundings clean</a:t>
            </a:r>
          </a:p>
          <a:p>
            <a:r>
              <a:rPr lang="en-IN" b="1" dirty="0" smtClean="0"/>
              <a:t> Separate dry and wet garbage</a:t>
            </a:r>
          </a:p>
          <a:p>
            <a:r>
              <a:rPr lang="en-IN" b="1" dirty="0" smtClean="0"/>
              <a:t> Reduce using plastic</a:t>
            </a:r>
          </a:p>
          <a:p>
            <a:r>
              <a:rPr lang="en-IN" b="1" dirty="0" smtClean="0"/>
              <a:t> Use cloth or paper bags instead of plastic bags. </a:t>
            </a:r>
            <a:r>
              <a:rPr lang="en-IN" dirty="0" smtClean="0"/>
              <a:t>Around 200 villagers were made aware to take care and preserve our environment through this programme.</a:t>
            </a:r>
          </a:p>
          <a:p>
            <a:endParaRPr lang="en-IN" dirty="0" smtClean="0"/>
          </a:p>
          <a:p>
            <a:endParaRPr lang="en-IN"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IN" dirty="0"/>
          </a:p>
        </p:txBody>
      </p:sp>
      <p:pic>
        <p:nvPicPr>
          <p:cNvPr id="4" name="Content Placeholder 3" descr="C:\Users\manjari\Downloads\IMG-20180720-WA0080.jpg"/>
          <p:cNvPicPr>
            <a:picLocks noGrp="1"/>
          </p:cNvPicPr>
          <p:nvPr>
            <p:ph idx="1"/>
          </p:nvPr>
        </p:nvPicPr>
        <p:blipFill>
          <a:blip r:embed="rId2"/>
          <a:srcRect/>
          <a:stretch>
            <a:fillRect/>
          </a:stretch>
        </p:blipFill>
        <p:spPr bwMode="auto">
          <a:xfrm>
            <a:off x="670278" y="1935163"/>
            <a:ext cx="7803444" cy="4389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C:\Users\manjari\Downloads\IMG-20180720-WA0035.jpg"/>
          <p:cNvPicPr>
            <a:picLocks noGrp="1"/>
          </p:cNvPicPr>
          <p:nvPr>
            <p:ph idx="1"/>
          </p:nvPr>
        </p:nvPicPr>
        <p:blipFill>
          <a:blip r:embed="rId2"/>
          <a:srcRect/>
          <a:stretch>
            <a:fillRect/>
          </a:stretch>
        </p:blipFill>
        <p:spPr bwMode="auto">
          <a:xfrm>
            <a:off x="1645708" y="1935163"/>
            <a:ext cx="5852583" cy="4389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IN" dirty="0"/>
          </a:p>
        </p:txBody>
      </p:sp>
      <p:pic>
        <p:nvPicPr>
          <p:cNvPr id="4" name="Content Placeholder 3" descr="C:\Users\manjari\Downloads\IMG-20180727-WA0032.jpg"/>
          <p:cNvPicPr>
            <a:picLocks noGrp="1"/>
          </p:cNvPicPr>
          <p:nvPr>
            <p:ph idx="1"/>
          </p:nvPr>
        </p:nvPicPr>
        <p:blipFill>
          <a:blip r:embed="rId2"/>
          <a:srcRect/>
          <a:stretch>
            <a:fillRect/>
          </a:stretch>
        </p:blipFill>
        <p:spPr bwMode="auto">
          <a:xfrm>
            <a:off x="681086" y="1935163"/>
            <a:ext cx="7781827" cy="4389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IN" dirty="0"/>
          </a:p>
        </p:txBody>
      </p:sp>
      <p:sp>
        <p:nvSpPr>
          <p:cNvPr id="3" name="Content Placeholder 2"/>
          <p:cNvSpPr>
            <a:spLocks noGrp="1"/>
          </p:cNvSpPr>
          <p:nvPr>
            <p:ph idx="1"/>
          </p:nvPr>
        </p:nvSpPr>
        <p:spPr>
          <a:xfrm>
            <a:off x="457200" y="1524000"/>
            <a:ext cx="8229600" cy="4800600"/>
          </a:xfrm>
        </p:spPr>
        <p:txBody>
          <a:bodyPr>
            <a:normAutofit/>
          </a:bodyPr>
          <a:lstStyle/>
          <a:p>
            <a:pPr>
              <a:buNone/>
            </a:pPr>
            <a:r>
              <a:rPr lang="en-IN" b="1" dirty="0" smtClean="0"/>
              <a:t>Programme 5: Independence day celebration</a:t>
            </a:r>
            <a:endParaRPr lang="en-IN" dirty="0" smtClean="0"/>
          </a:p>
          <a:p>
            <a:pPr>
              <a:buNone/>
            </a:pPr>
            <a:endParaRPr lang="en-IN" dirty="0" smtClean="0"/>
          </a:p>
          <a:p>
            <a:pPr algn="just">
              <a:buNone/>
            </a:pPr>
            <a:r>
              <a:rPr lang="en-IN" dirty="0" smtClean="0"/>
              <a:t>	The Department of Public Health Dentistry in collaboration with NSS organized Independence day celebration for all the teaching and non teaching staff, post graduate and under graduate students of The Oxford Dental College on 15/08/2018.</a:t>
            </a:r>
          </a:p>
          <a:p>
            <a:pPr algn="just"/>
            <a:endParaRPr lang="en-IN"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IN" dirty="0"/>
          </a:p>
        </p:txBody>
      </p:sp>
      <p:sp>
        <p:nvSpPr>
          <p:cNvPr id="3" name="Content Placeholder 2"/>
          <p:cNvSpPr>
            <a:spLocks noGrp="1"/>
          </p:cNvSpPr>
          <p:nvPr>
            <p:ph idx="1"/>
          </p:nvPr>
        </p:nvSpPr>
        <p:spPr>
          <a:xfrm>
            <a:off x="457200" y="1219200"/>
            <a:ext cx="8229600" cy="5105400"/>
          </a:xfrm>
        </p:spPr>
        <p:txBody>
          <a:bodyPr>
            <a:normAutofit fontScale="92500" lnSpcReduction="20000"/>
          </a:bodyPr>
          <a:lstStyle/>
          <a:p>
            <a:pPr algn="just"/>
            <a:r>
              <a:rPr lang="en-IN" dirty="0" smtClean="0"/>
              <a:t>The programme commenced at 8:00 AM in the college premises. </a:t>
            </a:r>
          </a:p>
          <a:p>
            <a:pPr algn="just"/>
            <a:r>
              <a:rPr lang="en-IN" dirty="0" smtClean="0"/>
              <a:t>The programme started with a patriotic song performed by interns. </a:t>
            </a:r>
          </a:p>
          <a:p>
            <a:pPr algn="just"/>
            <a:r>
              <a:rPr lang="en-IN" dirty="0" smtClean="0"/>
              <a:t>Dean and Director of The Oxford Dental College </a:t>
            </a:r>
            <a:r>
              <a:rPr lang="en-IN" i="1" dirty="0" smtClean="0"/>
              <a:t>hoisted</a:t>
            </a:r>
            <a:r>
              <a:rPr lang="en-IN" dirty="0" smtClean="0"/>
              <a:t> the National </a:t>
            </a:r>
            <a:r>
              <a:rPr lang="en-IN" i="1" dirty="0" smtClean="0"/>
              <a:t>flag</a:t>
            </a:r>
            <a:r>
              <a:rPr lang="en-IN" dirty="0" smtClean="0"/>
              <a:t>, the students saluted the National </a:t>
            </a:r>
            <a:r>
              <a:rPr lang="en-IN" i="1" dirty="0" smtClean="0"/>
              <a:t>flag</a:t>
            </a:r>
            <a:r>
              <a:rPr lang="en-IN" dirty="0" smtClean="0"/>
              <a:t> and pledged to up hold the honour and integrity.</a:t>
            </a:r>
          </a:p>
          <a:p>
            <a:pPr algn="just"/>
            <a:r>
              <a:rPr lang="en-IN" dirty="0" smtClean="0"/>
              <a:t>The Cultural Event (Dance Performance) was organized by interns of the college and programme was concluded with a vote of thanks given by Dean and Director.</a:t>
            </a:r>
          </a:p>
          <a:p>
            <a:endParaRPr lang="en-IN"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5562600"/>
            <a:ext cx="6248400" cy="685800"/>
          </a:xfr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ormAutofit fontScale="47500" lnSpcReduction="20000"/>
          </a:bodyPr>
          <a:lstStyle/>
          <a:p>
            <a:r>
              <a:rPr lang="en-US" b="1" i="1" dirty="0">
                <a:solidFill>
                  <a:srgbClr val="FF0000"/>
                </a:solidFill>
              </a:rPr>
              <a:t>The</a:t>
            </a:r>
            <a:r>
              <a:rPr lang="en-US" dirty="0"/>
              <a:t> </a:t>
            </a:r>
            <a:r>
              <a:rPr lang="en-US" sz="3400" b="1" i="1" dirty="0">
                <a:solidFill>
                  <a:srgbClr val="FF0000"/>
                </a:solidFill>
              </a:rPr>
              <a:t>Department of Prosthodontics conducted a CDE program on “ESTHETICS- Discovery en route to newer technology” Esthetic </a:t>
            </a:r>
            <a:r>
              <a:rPr lang="en-US" sz="3400" b="1" i="1" dirty="0" smtClean="0">
                <a:solidFill>
                  <a:srgbClr val="FF0000"/>
                </a:solidFill>
              </a:rPr>
              <a:t>hands-on </a:t>
            </a:r>
            <a:r>
              <a:rPr lang="en-US" sz="3400" b="1" i="1" dirty="0">
                <a:solidFill>
                  <a:srgbClr val="FF0000"/>
                </a:solidFill>
              </a:rPr>
              <a:t>on Veneers on 5</a:t>
            </a:r>
            <a:r>
              <a:rPr lang="en-US" sz="3400" b="1" i="1" baseline="30000" dirty="0">
                <a:solidFill>
                  <a:srgbClr val="FF0000"/>
                </a:solidFill>
              </a:rPr>
              <a:t>th</a:t>
            </a:r>
            <a:r>
              <a:rPr lang="en-US" sz="3400" b="1" i="1" dirty="0">
                <a:solidFill>
                  <a:srgbClr val="FF0000"/>
                </a:solidFill>
              </a:rPr>
              <a:t>  December, 2018 by </a:t>
            </a:r>
            <a:r>
              <a:rPr lang="en-US" sz="3400" b="1" i="1" dirty="0" err="1">
                <a:solidFill>
                  <a:srgbClr val="FF0000"/>
                </a:solidFill>
              </a:rPr>
              <a:t>Dr</a:t>
            </a:r>
            <a:r>
              <a:rPr lang="en-US" sz="3400" b="1" i="1" dirty="0">
                <a:solidFill>
                  <a:srgbClr val="FF0000"/>
                </a:solidFill>
              </a:rPr>
              <a:t> </a:t>
            </a:r>
            <a:r>
              <a:rPr lang="en-US" sz="3400" b="1" i="1" dirty="0" err="1">
                <a:solidFill>
                  <a:srgbClr val="FF0000"/>
                </a:solidFill>
              </a:rPr>
              <a:t>Rohit</a:t>
            </a:r>
            <a:r>
              <a:rPr lang="en-US" sz="3400" b="1" i="1" dirty="0">
                <a:solidFill>
                  <a:srgbClr val="FF0000"/>
                </a:solidFill>
              </a:rPr>
              <a:t> </a:t>
            </a:r>
            <a:r>
              <a:rPr lang="en-US" sz="3400" b="1" i="1" dirty="0" err="1" smtClean="0">
                <a:solidFill>
                  <a:srgbClr val="FF0000"/>
                </a:solidFill>
              </a:rPr>
              <a:t>Shetty</a:t>
            </a:r>
            <a:endParaRPr lang="en-US" sz="3400" b="1" i="1" dirty="0">
              <a:solidFill>
                <a:srgbClr val="FF0000"/>
              </a:solidFill>
            </a:endParaRPr>
          </a:p>
          <a:p>
            <a:endParaRPr lang="en-US" sz="3400" b="1" i="1" dirty="0">
              <a:solidFill>
                <a:srgbClr val="FF0000"/>
              </a:solidFill>
            </a:endParaRPr>
          </a:p>
        </p:txBody>
      </p:sp>
      <p:pic>
        <p:nvPicPr>
          <p:cNvPr id="1026" name="Picture 2" descr="C:\Users\VIJAY\Desktop\dept selected photos\aesthetic day\_MG_07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55600"/>
            <a:ext cx="3581400" cy="23876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Users\VIJAY\Desktop\dept selected photos\aesthetic day\_MG_07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81000"/>
            <a:ext cx="3505200" cy="23368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3214608"/>
            <a:ext cx="3048000" cy="2032000"/>
          </a:xfrm>
          <a:prstGeom prst="rect">
            <a:avLst/>
          </a:prstGeom>
          <a:ln w="28575">
            <a:solidFill>
              <a:schemeClr val="tx1"/>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3288862"/>
            <a:ext cx="2496207" cy="1664138"/>
          </a:xfrm>
          <a:prstGeom prst="rect">
            <a:avLst/>
          </a:prstGeom>
          <a:ln w="28575">
            <a:solidFill>
              <a:schemeClr val="tx1"/>
            </a:solidFill>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8398" y="3214608"/>
            <a:ext cx="2819401" cy="1641876"/>
          </a:xfrm>
          <a:prstGeom prst="rect">
            <a:avLst/>
          </a:prstGeom>
          <a:ln w="28575">
            <a:solidFill>
              <a:schemeClr val="tx1"/>
            </a:solidFill>
          </a:ln>
        </p:spPr>
      </p:pic>
    </p:spTree>
    <p:extLst>
      <p:ext uri="{BB962C8B-B14F-4D97-AF65-F5344CB8AC3E}">
        <p14:creationId xmlns:p14="http://schemas.microsoft.com/office/powerpoint/2010/main" val="17301320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IN" dirty="0"/>
          </a:p>
        </p:txBody>
      </p:sp>
      <p:pic>
        <p:nvPicPr>
          <p:cNvPr id="4" name="Content Placeholder 3" descr="C:\Users\manjari\Downloads\IMG-20190425-WA0011.jpg"/>
          <p:cNvPicPr>
            <a:picLocks noGrp="1"/>
          </p:cNvPicPr>
          <p:nvPr>
            <p:ph idx="1"/>
          </p:nvPr>
        </p:nvPicPr>
        <p:blipFill>
          <a:blip r:embed="rId2"/>
          <a:srcRect/>
          <a:stretch>
            <a:fillRect/>
          </a:stretch>
        </p:blipFill>
        <p:spPr bwMode="auto">
          <a:xfrm>
            <a:off x="1371600" y="1371601"/>
            <a:ext cx="6126691"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IN" dirty="0"/>
          </a:p>
        </p:txBody>
      </p:sp>
      <p:sp>
        <p:nvSpPr>
          <p:cNvPr id="3" name="Content Placeholder 2"/>
          <p:cNvSpPr>
            <a:spLocks noGrp="1"/>
          </p:cNvSpPr>
          <p:nvPr>
            <p:ph idx="1"/>
          </p:nvPr>
        </p:nvSpPr>
        <p:spPr>
          <a:xfrm>
            <a:off x="457200" y="1676400"/>
            <a:ext cx="8229600" cy="4648200"/>
          </a:xfrm>
        </p:spPr>
        <p:txBody>
          <a:bodyPr>
            <a:normAutofit/>
          </a:bodyPr>
          <a:lstStyle/>
          <a:p>
            <a:pPr>
              <a:buNone/>
            </a:pPr>
            <a:r>
              <a:rPr lang="en-IN" b="1" dirty="0" smtClean="0"/>
              <a:t> Programme 5: Republic day celebration</a:t>
            </a:r>
          </a:p>
          <a:p>
            <a:pPr>
              <a:buNone/>
            </a:pPr>
            <a:endParaRPr lang="en-US" b="1" dirty="0" smtClean="0"/>
          </a:p>
          <a:p>
            <a:pPr>
              <a:buNone/>
            </a:pPr>
            <a:endParaRPr lang="en-IN" dirty="0" smtClean="0"/>
          </a:p>
          <a:p>
            <a:pPr>
              <a:buNone/>
            </a:pPr>
            <a:r>
              <a:rPr lang="en-IN" dirty="0" smtClean="0"/>
              <a:t>	The Department of Public Health Dentistry organized a 70</a:t>
            </a:r>
            <a:r>
              <a:rPr lang="en-IN" baseline="30000" dirty="0" smtClean="0"/>
              <a:t>th</a:t>
            </a:r>
            <a:r>
              <a:rPr lang="en-IN" dirty="0" smtClean="0"/>
              <a:t> Republic day celebration for all the teaching and non teaching staff, post graduate and under graduate students of The Oxford Dental College on 26/01/2019.</a:t>
            </a:r>
          </a:p>
          <a:p>
            <a:pPr>
              <a:buNone/>
            </a:pPr>
            <a:endParaRPr lang="en-IN"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IN" dirty="0"/>
          </a:p>
        </p:txBody>
      </p:sp>
      <p:sp>
        <p:nvSpPr>
          <p:cNvPr id="3" name="Content Placeholder 2"/>
          <p:cNvSpPr>
            <a:spLocks noGrp="1"/>
          </p:cNvSpPr>
          <p:nvPr>
            <p:ph idx="1"/>
          </p:nvPr>
        </p:nvSpPr>
        <p:spPr>
          <a:xfrm>
            <a:off x="457200" y="1219200"/>
            <a:ext cx="8229600" cy="5105400"/>
          </a:xfrm>
        </p:spPr>
        <p:txBody>
          <a:bodyPr>
            <a:normAutofit fontScale="92500" lnSpcReduction="20000"/>
          </a:bodyPr>
          <a:lstStyle/>
          <a:p>
            <a:pPr algn="just"/>
            <a:r>
              <a:rPr lang="en-IN" dirty="0" smtClean="0"/>
              <a:t>The celebration commenced at 8:00 AM with warm welcome and invocation song. The Dean and Director of The Oxford Dental College </a:t>
            </a:r>
            <a:r>
              <a:rPr lang="en-IN" i="1" dirty="0" smtClean="0"/>
              <a:t>hoisted</a:t>
            </a:r>
            <a:r>
              <a:rPr lang="en-IN" dirty="0" smtClean="0"/>
              <a:t> the National </a:t>
            </a:r>
            <a:r>
              <a:rPr lang="en-IN" i="1" dirty="0" smtClean="0"/>
              <a:t>flag</a:t>
            </a:r>
            <a:r>
              <a:rPr lang="en-IN" dirty="0" smtClean="0"/>
              <a:t>. The flag hoisting ceremony was followed by national anthem, the students saluted the National </a:t>
            </a:r>
            <a:r>
              <a:rPr lang="en-IN" i="1" dirty="0" smtClean="0"/>
              <a:t>flag</a:t>
            </a:r>
            <a:r>
              <a:rPr lang="en-IN" dirty="0" smtClean="0"/>
              <a:t> and pledged to up hold the honour and integrity.</a:t>
            </a:r>
          </a:p>
          <a:p>
            <a:pPr algn="just"/>
            <a:r>
              <a:rPr lang="en-IN" dirty="0" smtClean="0"/>
              <a:t>The college campus turned reverberated with the rhythmic vocal performances presented by the students. The celebration was concluded with the heartfelt vote of thanks given by the Dean and Director</a:t>
            </a:r>
            <a:endParaRPr lang="en-IN"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IN" dirty="0"/>
          </a:p>
        </p:txBody>
      </p:sp>
      <p:pic>
        <p:nvPicPr>
          <p:cNvPr id="4" name="Content Placeholder 3" descr="C:\Users\manjari\Downloads\IMG-20190425-WA0012.jpg"/>
          <p:cNvPicPr>
            <a:picLocks noGrp="1"/>
          </p:cNvPicPr>
          <p:nvPr>
            <p:ph idx="1"/>
          </p:nvPr>
        </p:nvPicPr>
        <p:blipFill>
          <a:blip r:embed="rId2"/>
          <a:srcRect/>
          <a:stretch>
            <a:fillRect/>
          </a:stretch>
        </p:blipFill>
        <p:spPr bwMode="auto">
          <a:xfrm>
            <a:off x="2925961" y="1935163"/>
            <a:ext cx="3292078" cy="4389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IN" dirty="0"/>
          </a:p>
        </p:txBody>
      </p:sp>
      <p:sp>
        <p:nvSpPr>
          <p:cNvPr id="3" name="Content Placeholder 2"/>
          <p:cNvSpPr>
            <a:spLocks noGrp="1"/>
          </p:cNvSpPr>
          <p:nvPr>
            <p:ph idx="1"/>
          </p:nvPr>
        </p:nvSpPr>
        <p:spPr>
          <a:xfrm>
            <a:off x="457200" y="914400"/>
            <a:ext cx="8229600" cy="5410200"/>
          </a:xfrm>
        </p:spPr>
        <p:txBody>
          <a:bodyPr>
            <a:normAutofit lnSpcReduction="10000"/>
          </a:bodyPr>
          <a:lstStyle/>
          <a:p>
            <a:pPr>
              <a:buNone/>
            </a:pPr>
            <a:r>
              <a:rPr lang="en-IN" b="1" dirty="0" smtClean="0"/>
              <a:t>7. Fire drill programme.</a:t>
            </a:r>
            <a:endParaRPr lang="en-IN" dirty="0" smtClean="0"/>
          </a:p>
          <a:p>
            <a:pPr>
              <a:buNone/>
            </a:pPr>
            <a:endParaRPr lang="en-IN" dirty="0" smtClean="0"/>
          </a:p>
          <a:p>
            <a:pPr algn="just">
              <a:buNone/>
            </a:pPr>
            <a:r>
              <a:rPr lang="en-IN" dirty="0" smtClean="0"/>
              <a:t>	The Department of Fire Safety services, Karnataka state organized a live demonstration regarding the safety measures to be observed </a:t>
            </a:r>
            <a:r>
              <a:rPr lang="en-IN" dirty="0" err="1" smtClean="0"/>
              <a:t>incase</a:t>
            </a:r>
            <a:r>
              <a:rPr lang="en-IN" dirty="0" smtClean="0"/>
              <a:t> of fire accidents on 4</a:t>
            </a:r>
            <a:r>
              <a:rPr lang="en-IN" baseline="30000" dirty="0" smtClean="0"/>
              <a:t>th</a:t>
            </a:r>
            <a:r>
              <a:rPr lang="en-IN" dirty="0" smtClean="0"/>
              <a:t> of June 2019. </a:t>
            </a:r>
          </a:p>
          <a:p>
            <a:pPr algn="just">
              <a:buNone/>
            </a:pPr>
            <a:endParaRPr lang="en-IN" dirty="0" smtClean="0"/>
          </a:p>
          <a:p>
            <a:pPr algn="just">
              <a:buNone/>
            </a:pPr>
            <a:r>
              <a:rPr lang="en-IN" dirty="0" smtClean="0"/>
              <a:t>	A team from the department carried out fire demonstration and drill and created awareness to deal in any case of emergency.</a:t>
            </a:r>
          </a:p>
          <a:p>
            <a:endParaRPr lang="en-IN"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C:\Users\DENTAL\Downloads\IMG_20190604_110457.jpg"/>
          <p:cNvPicPr>
            <a:picLocks noGrp="1"/>
          </p:cNvPicPr>
          <p:nvPr>
            <p:ph idx="1"/>
          </p:nvPr>
        </p:nvPicPr>
        <p:blipFill>
          <a:blip r:embed="rId2" cstate="print"/>
          <a:srcRect/>
          <a:stretch>
            <a:fillRect/>
          </a:stretch>
        </p:blipFill>
        <p:spPr bwMode="auto">
          <a:xfrm>
            <a:off x="3429000" y="3886200"/>
            <a:ext cx="5170516" cy="2626822"/>
          </a:xfrm>
          <a:prstGeom prst="rect">
            <a:avLst/>
          </a:prstGeom>
          <a:noFill/>
          <a:ln w="9525">
            <a:noFill/>
            <a:miter lim="800000"/>
            <a:headEnd/>
            <a:tailEnd/>
          </a:ln>
        </p:spPr>
      </p:pic>
      <p:pic>
        <p:nvPicPr>
          <p:cNvPr id="5" name="Picture 4" descr="C:\Users\DENTAL\Downloads\IMG_20190604_111420.jpg"/>
          <p:cNvPicPr/>
          <p:nvPr/>
        </p:nvPicPr>
        <p:blipFill>
          <a:blip r:embed="rId3" cstate="print"/>
          <a:srcRect/>
          <a:stretch>
            <a:fillRect/>
          </a:stretch>
        </p:blipFill>
        <p:spPr bwMode="auto">
          <a:xfrm>
            <a:off x="457200" y="914400"/>
            <a:ext cx="5166016" cy="26234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62546" y="2911932"/>
            <a:ext cx="5056909" cy="1438855"/>
          </a:xfrm>
          <a:prstGeom prst="rect">
            <a:avLst/>
          </a:prstGeom>
          <a:ln w="6096">
            <a:solidFill>
              <a:srgbClr val="000000"/>
            </a:solidFill>
          </a:ln>
        </p:spPr>
        <p:txBody>
          <a:bodyPr vert="horz" wrap="square" lIns="0" tIns="0" rIns="0" bIns="0" rtlCol="0">
            <a:spAutoFit/>
          </a:bodyPr>
          <a:lstStyle/>
          <a:p>
            <a:pPr algn="ctr">
              <a:spcBef>
                <a:spcPts val="951"/>
              </a:spcBef>
            </a:pPr>
            <a:r>
              <a:rPr sz="1300" spc="-4" smtClean="0">
                <a:latin typeface="Times New Roman"/>
                <a:cs typeface="Times New Roman"/>
              </a:rPr>
              <a:t>‘</a:t>
            </a:r>
            <a:r>
              <a:rPr sz="1300" spc="-4" dirty="0">
                <a:latin typeface="Times New Roman"/>
                <a:cs typeface="Times New Roman"/>
              </a:rPr>
              <a:t>’Unveiling </a:t>
            </a:r>
            <a:r>
              <a:rPr sz="1300" spc="-9" dirty="0">
                <a:latin typeface="Times New Roman"/>
                <a:cs typeface="Times New Roman"/>
              </a:rPr>
              <a:t>the art </a:t>
            </a:r>
            <a:r>
              <a:rPr sz="1300" spc="4" dirty="0">
                <a:latin typeface="Times New Roman"/>
                <a:cs typeface="Times New Roman"/>
              </a:rPr>
              <a:t>of </a:t>
            </a:r>
            <a:r>
              <a:rPr sz="1300" spc="-4" dirty="0">
                <a:latin typeface="Times New Roman"/>
                <a:cs typeface="Times New Roman"/>
              </a:rPr>
              <a:t>scientific</a:t>
            </a:r>
            <a:r>
              <a:rPr sz="1300" spc="18" dirty="0">
                <a:latin typeface="Times New Roman"/>
                <a:cs typeface="Times New Roman"/>
              </a:rPr>
              <a:t> </a:t>
            </a:r>
            <a:r>
              <a:rPr sz="1300" spc="-4">
                <a:latin typeface="Times New Roman"/>
                <a:cs typeface="Times New Roman"/>
              </a:rPr>
              <a:t>publication</a:t>
            </a:r>
            <a:r>
              <a:rPr sz="1300" spc="-4" smtClean="0">
                <a:latin typeface="Times New Roman"/>
                <a:cs typeface="Times New Roman"/>
              </a:rPr>
              <a:t>’’</a:t>
            </a:r>
            <a:endParaRPr lang="en-US" sz="1300" spc="-4" dirty="0" smtClean="0">
              <a:latin typeface="Times New Roman"/>
              <a:cs typeface="Times New Roman"/>
            </a:endParaRPr>
          </a:p>
          <a:p>
            <a:pPr algn="ctr">
              <a:spcBef>
                <a:spcPts val="951"/>
              </a:spcBef>
            </a:pPr>
            <a:r>
              <a:rPr lang="en-US" sz="1300" spc="-4" dirty="0" smtClean="0">
                <a:latin typeface="Times New Roman"/>
                <a:cs typeface="Times New Roman"/>
              </a:rPr>
              <a:t>Speakers: Dr </a:t>
            </a:r>
            <a:r>
              <a:rPr lang="en-US" sz="1300" spc="-4" dirty="0" err="1" smtClean="0">
                <a:latin typeface="Times New Roman"/>
                <a:cs typeface="Times New Roman"/>
              </a:rPr>
              <a:t>Akthar</a:t>
            </a:r>
            <a:r>
              <a:rPr lang="en-US" sz="1300" spc="-4" dirty="0" smtClean="0">
                <a:latin typeface="Times New Roman"/>
                <a:cs typeface="Times New Roman"/>
              </a:rPr>
              <a:t> </a:t>
            </a:r>
            <a:r>
              <a:rPr lang="en-US" sz="1300" spc="-4" dirty="0" err="1" smtClean="0">
                <a:latin typeface="Times New Roman"/>
                <a:cs typeface="Times New Roman"/>
              </a:rPr>
              <a:t>Hussain</a:t>
            </a:r>
            <a:r>
              <a:rPr lang="en-US" sz="1300" spc="-4" dirty="0" smtClean="0">
                <a:latin typeface="Times New Roman"/>
                <a:cs typeface="Times New Roman"/>
              </a:rPr>
              <a:t> who </a:t>
            </a:r>
            <a:r>
              <a:rPr lang="en-US" sz="1300" spc="-4" dirty="0" err="1" smtClean="0">
                <a:latin typeface="Times New Roman"/>
                <a:cs typeface="Times New Roman"/>
              </a:rPr>
              <a:t>delevired</a:t>
            </a:r>
            <a:r>
              <a:rPr lang="en-US" sz="1300" spc="-4" dirty="0" smtClean="0">
                <a:latin typeface="Times New Roman"/>
                <a:cs typeface="Times New Roman"/>
              </a:rPr>
              <a:t> lecture on ‘Insight on Dental and Clinical photography.</a:t>
            </a:r>
          </a:p>
          <a:p>
            <a:pPr algn="ctr">
              <a:spcBef>
                <a:spcPts val="951"/>
              </a:spcBef>
            </a:pPr>
            <a:r>
              <a:rPr lang="en-US" sz="1300" spc="-4" dirty="0" smtClean="0">
                <a:latin typeface="Times New Roman"/>
                <a:cs typeface="Times New Roman"/>
              </a:rPr>
              <a:t>Dr. C </a:t>
            </a:r>
            <a:r>
              <a:rPr lang="en-US" sz="1300" spc="-4" dirty="0" err="1" smtClean="0">
                <a:latin typeface="Times New Roman"/>
                <a:cs typeface="Times New Roman"/>
              </a:rPr>
              <a:t>Ramesh</a:t>
            </a:r>
            <a:r>
              <a:rPr lang="en-US" sz="1300" spc="-4" dirty="0" smtClean="0">
                <a:latin typeface="Times New Roman"/>
                <a:cs typeface="Times New Roman"/>
              </a:rPr>
              <a:t>- delivered a lecture on ‘Biostatistics’</a:t>
            </a:r>
          </a:p>
          <a:p>
            <a:pPr algn="ctr">
              <a:spcBef>
                <a:spcPts val="951"/>
              </a:spcBef>
            </a:pPr>
            <a:r>
              <a:rPr lang="en-US" sz="1300" spc="-4" dirty="0" smtClean="0">
                <a:latin typeface="Times New Roman"/>
                <a:cs typeface="Times New Roman"/>
              </a:rPr>
              <a:t>Dr </a:t>
            </a:r>
            <a:r>
              <a:rPr lang="en-US" sz="1300" spc="-4" dirty="0" err="1" smtClean="0">
                <a:latin typeface="Times New Roman"/>
                <a:cs typeface="Times New Roman"/>
              </a:rPr>
              <a:t>Suhas</a:t>
            </a:r>
            <a:r>
              <a:rPr lang="en-US" sz="1300" spc="-4" dirty="0" smtClean="0">
                <a:latin typeface="Times New Roman"/>
                <a:cs typeface="Times New Roman"/>
              </a:rPr>
              <a:t>- delivered lecture on ‘Getting published’</a:t>
            </a:r>
            <a:endParaRPr sz="1300">
              <a:latin typeface="Times New Roman"/>
              <a:cs typeface="Times New Roman"/>
            </a:endParaRPr>
          </a:p>
        </p:txBody>
      </p:sp>
      <p:sp>
        <p:nvSpPr>
          <p:cNvPr id="3" name="object 3"/>
          <p:cNvSpPr/>
          <p:nvPr/>
        </p:nvSpPr>
        <p:spPr>
          <a:xfrm>
            <a:off x="138545" y="201706"/>
            <a:ext cx="3048000" cy="2286000"/>
          </a:xfrm>
          <a:prstGeom prst="rect">
            <a:avLst/>
          </a:prstGeom>
          <a:blipFill>
            <a:blip r:embed="rId2" cstate="print"/>
            <a:stretch>
              <a:fillRect/>
            </a:stretch>
          </a:blipFill>
        </p:spPr>
        <p:txBody>
          <a:bodyPr wrap="square" lIns="0" tIns="0" rIns="0" bIns="0" rtlCol="0"/>
          <a:lstStyle/>
          <a:p>
            <a:endParaRPr/>
          </a:p>
        </p:txBody>
      </p:sp>
      <p:sp>
        <p:nvSpPr>
          <p:cNvPr id="5" name="object 2"/>
          <p:cNvSpPr/>
          <p:nvPr/>
        </p:nvSpPr>
        <p:spPr>
          <a:xfrm>
            <a:off x="5749636" y="268941"/>
            <a:ext cx="3117273" cy="2218765"/>
          </a:xfrm>
          <a:prstGeom prst="rect">
            <a:avLst/>
          </a:prstGeom>
          <a:blipFill>
            <a:blip r:embed="rId3" cstate="print"/>
            <a:stretch>
              <a:fillRect/>
            </a:stretch>
          </a:blipFill>
        </p:spPr>
        <p:txBody>
          <a:bodyPr wrap="square" lIns="0" tIns="0" rIns="0" bIns="0" rtlCol="0"/>
          <a:lstStyle/>
          <a:p>
            <a:endParaRPr/>
          </a:p>
        </p:txBody>
      </p:sp>
      <p:sp>
        <p:nvSpPr>
          <p:cNvPr id="6" name="object 3"/>
          <p:cNvSpPr/>
          <p:nvPr/>
        </p:nvSpPr>
        <p:spPr>
          <a:xfrm>
            <a:off x="207818" y="4572000"/>
            <a:ext cx="3048000" cy="2084294"/>
          </a:xfrm>
          <a:prstGeom prst="rect">
            <a:avLst/>
          </a:prstGeom>
          <a:blipFill>
            <a:blip r:embed="rId4" cstate="print"/>
            <a:stretch>
              <a:fillRect/>
            </a:stretch>
          </a:blipFill>
        </p:spPr>
        <p:txBody>
          <a:bodyPr wrap="square" lIns="0" tIns="0" rIns="0" bIns="0" rtlCol="0"/>
          <a:lstStyle/>
          <a:p>
            <a:endParaRPr/>
          </a:p>
        </p:txBody>
      </p:sp>
      <p:pic>
        <p:nvPicPr>
          <p:cNvPr id="1026" name="Picture 2" descr="F:\Dept data\CDE programme2011-02-28 1\cde2011photos\DSC05628.JPG"/>
          <p:cNvPicPr>
            <a:picLocks noChangeAspect="1" noChangeArrowheads="1"/>
          </p:cNvPicPr>
          <p:nvPr/>
        </p:nvPicPr>
        <p:blipFill>
          <a:blip r:embed="rId5" cstate="print"/>
          <a:srcRect t="12500"/>
          <a:stretch>
            <a:fillRect/>
          </a:stretch>
        </p:blipFill>
        <p:spPr bwMode="auto">
          <a:xfrm>
            <a:off x="5766130" y="4504765"/>
            <a:ext cx="3170052" cy="2151529"/>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4294967295"/>
          </p:nvPr>
        </p:nvSpPr>
        <p:spPr>
          <a:xfrm>
            <a:off x="1870364" y="2830238"/>
            <a:ext cx="4779818" cy="733233"/>
          </a:xfrm>
          <a:prstGeom prst="rect">
            <a:avLst/>
          </a:prstGeom>
          <a:ln>
            <a:solidFill>
              <a:schemeClr val="tx1"/>
            </a:solidFill>
          </a:ln>
        </p:spPr>
        <p:txBody>
          <a:bodyPr lIns="82058" tIns="41029" rIns="82058" bIns="41029">
            <a:normAutofit fontScale="47500" lnSpcReduction="20000"/>
          </a:bodyPr>
          <a:lstStyle/>
          <a:p>
            <a:pPr algn="ctr"/>
            <a:r>
              <a:rPr lang="en-US" dirty="0" smtClean="0"/>
              <a:t>‘Management of Oral Cancer’</a:t>
            </a:r>
          </a:p>
          <a:p>
            <a:r>
              <a:rPr lang="en-US" dirty="0" smtClean="0"/>
              <a:t>Speakers were from :</a:t>
            </a:r>
            <a:r>
              <a:rPr lang="en-US" dirty="0" err="1" smtClean="0"/>
              <a:t>Mazumdar</a:t>
            </a:r>
            <a:r>
              <a:rPr lang="en-US" dirty="0" smtClean="0"/>
              <a:t> Shaw Cancer Centre </a:t>
            </a:r>
          </a:p>
          <a:p>
            <a:r>
              <a:rPr lang="en-US" dirty="0" smtClean="0"/>
              <a:t>                                      and </a:t>
            </a:r>
            <a:r>
              <a:rPr lang="en-US" dirty="0" err="1" smtClean="0"/>
              <a:t>Narayana</a:t>
            </a:r>
            <a:r>
              <a:rPr lang="en-US" dirty="0" smtClean="0"/>
              <a:t> Health Centre. </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68941"/>
            <a:ext cx="2770909" cy="2017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818" y="268941"/>
            <a:ext cx="2770909" cy="2017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818" y="4034118"/>
            <a:ext cx="2978727" cy="2574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1818" y="4034118"/>
            <a:ext cx="3296227" cy="2601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4294967295"/>
          </p:nvPr>
        </p:nvSpPr>
        <p:spPr>
          <a:xfrm>
            <a:off x="1246909" y="2891118"/>
            <a:ext cx="6400800" cy="733233"/>
          </a:xfrm>
          <a:prstGeom prst="rect">
            <a:avLst/>
          </a:prstGeom>
          <a:ln>
            <a:solidFill>
              <a:schemeClr val="tx1"/>
            </a:solidFill>
          </a:ln>
        </p:spPr>
        <p:txBody>
          <a:bodyPr lIns="82058" tIns="41029" rIns="82058" bIns="41029">
            <a:normAutofit fontScale="47500" lnSpcReduction="20000"/>
          </a:bodyPr>
          <a:lstStyle/>
          <a:p>
            <a:pPr algn="ctr"/>
            <a:r>
              <a:rPr lang="en-US" dirty="0" smtClean="0"/>
              <a:t>‘Oral Cancer Diagnosis and Management’</a:t>
            </a:r>
          </a:p>
          <a:p>
            <a:pPr algn="l"/>
            <a:r>
              <a:rPr lang="en-US" dirty="0" smtClean="0"/>
              <a:t>Speakers were from: </a:t>
            </a:r>
            <a:r>
              <a:rPr lang="en-US" dirty="0" err="1" smtClean="0"/>
              <a:t>Kidwai</a:t>
            </a:r>
            <a:r>
              <a:rPr lang="en-US" dirty="0" smtClean="0"/>
              <a:t> Memorial Institute of Oncology</a:t>
            </a:r>
          </a:p>
          <a:p>
            <a:pPr algn="l"/>
            <a:r>
              <a:rPr lang="en-US" dirty="0" smtClean="0"/>
              <a:t>                                      and Sri </a:t>
            </a:r>
            <a:r>
              <a:rPr lang="en-US" dirty="0" err="1" smtClean="0"/>
              <a:t>Sankar</a:t>
            </a:r>
            <a:r>
              <a:rPr lang="en-US" dirty="0" smtClean="0"/>
              <a:t> Cancer Hospital</a:t>
            </a:r>
            <a:endParaRPr lang="en-US" dirty="0"/>
          </a:p>
        </p:txBody>
      </p:sp>
      <p:pic>
        <p:nvPicPr>
          <p:cNvPr id="5" name="Picture 4" descr="IMG_7574.JPG"/>
          <p:cNvPicPr>
            <a:picLocks noChangeAspect="1"/>
          </p:cNvPicPr>
          <p:nvPr/>
        </p:nvPicPr>
        <p:blipFill>
          <a:blip r:embed="rId2" cstate="print"/>
          <a:stretch>
            <a:fillRect/>
          </a:stretch>
        </p:blipFill>
        <p:spPr>
          <a:xfrm>
            <a:off x="277091" y="268941"/>
            <a:ext cx="3048000" cy="1972235"/>
          </a:xfrm>
          <a:prstGeom prst="rect">
            <a:avLst/>
          </a:prstGeom>
        </p:spPr>
      </p:pic>
      <p:pic>
        <p:nvPicPr>
          <p:cNvPr id="6" name="Picture 5" descr="IMG_7583.JPG"/>
          <p:cNvPicPr>
            <a:picLocks noChangeAspect="1"/>
          </p:cNvPicPr>
          <p:nvPr/>
        </p:nvPicPr>
        <p:blipFill>
          <a:blip r:embed="rId3" cstate="print"/>
          <a:stretch>
            <a:fillRect/>
          </a:stretch>
        </p:blipFill>
        <p:spPr>
          <a:xfrm>
            <a:off x="5403273" y="134471"/>
            <a:ext cx="3532909" cy="2286000"/>
          </a:xfrm>
          <a:prstGeom prst="rect">
            <a:avLst/>
          </a:prstGeom>
        </p:spPr>
      </p:pic>
      <p:pic>
        <p:nvPicPr>
          <p:cNvPr id="7" name="Picture 6" descr="IMG_7585.JPG"/>
          <p:cNvPicPr>
            <a:picLocks noChangeAspect="1"/>
          </p:cNvPicPr>
          <p:nvPr/>
        </p:nvPicPr>
        <p:blipFill>
          <a:blip r:embed="rId4" cstate="print"/>
          <a:stretch>
            <a:fillRect/>
          </a:stretch>
        </p:blipFill>
        <p:spPr>
          <a:xfrm>
            <a:off x="207818" y="4370294"/>
            <a:ext cx="3463636" cy="2241176"/>
          </a:xfrm>
          <a:prstGeom prst="rect">
            <a:avLst/>
          </a:prstGeom>
        </p:spPr>
      </p:pic>
      <p:pic>
        <p:nvPicPr>
          <p:cNvPr id="8" name="Picture 7" descr="IMG_7588.JPG"/>
          <p:cNvPicPr>
            <a:picLocks noChangeAspect="1"/>
          </p:cNvPicPr>
          <p:nvPr/>
        </p:nvPicPr>
        <p:blipFill>
          <a:blip r:embed="rId5" cstate="print"/>
          <a:stretch>
            <a:fillRect/>
          </a:stretch>
        </p:blipFill>
        <p:spPr>
          <a:xfrm>
            <a:off x="5403273" y="4370294"/>
            <a:ext cx="3394364" cy="219635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IN"/>
          </a:p>
        </p:txBody>
      </p:sp>
      <p:pic>
        <p:nvPicPr>
          <p:cNvPr id="4" name="Picture 3">
            <a:extLst>
              <a:ext uri="{FF2B5EF4-FFF2-40B4-BE49-F238E27FC236}">
                <a16:creationId xmlns:a16="http://schemas.microsoft.com/office/drawing/2014/main" xmlns="" id="{E870DCBF-173A-42A4-AA79-02872C09A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40" y="214290"/>
            <a:ext cx="5072098" cy="1500198"/>
          </a:xfrm>
          <a:prstGeom prst="rect">
            <a:avLst/>
          </a:prstGeom>
        </p:spPr>
      </p:pic>
      <p:sp>
        <p:nvSpPr>
          <p:cNvPr id="6" name="Title 5"/>
          <p:cNvSpPr>
            <a:spLocks noGrp="1"/>
          </p:cNvSpPr>
          <p:nvPr>
            <p:ph type="ctrTitle"/>
          </p:nvPr>
        </p:nvSpPr>
        <p:spPr>
          <a:xfrm>
            <a:off x="2786050" y="1714488"/>
            <a:ext cx="5286412" cy="2028838"/>
          </a:xfrm>
        </p:spPr>
        <p:txBody>
          <a:bodyPr>
            <a:normAutofit/>
          </a:bodyPr>
          <a:lstStyle/>
          <a:p>
            <a:r>
              <a:rPr lang="en-US" sz="1800" b="1" dirty="0" smtClean="0">
                <a:solidFill>
                  <a:srgbClr val="C00000"/>
                </a:solidFill>
                <a:latin typeface="Times New Roman" panose="02020603050405020304" pitchFamily="18" charset="0"/>
                <a:cs typeface="Times New Roman" panose="02020603050405020304" pitchFamily="18" charset="0"/>
              </a:rPr>
              <a:t>OXFORD DENTIUM IMPLANT COURSE – MODULE 1 –Lecture and Hands on Workshop</a:t>
            </a:r>
            <a:br>
              <a:rPr lang="en-US" sz="1800" b="1" dirty="0" smtClean="0">
                <a:solidFill>
                  <a:srgbClr val="C00000"/>
                </a:solidFill>
                <a:latin typeface="Times New Roman" panose="02020603050405020304" pitchFamily="18" charset="0"/>
                <a:cs typeface="Times New Roman" panose="02020603050405020304" pitchFamily="18" charset="0"/>
              </a:rPr>
            </a:br>
            <a:r>
              <a:rPr lang="en-US" sz="1800" b="1" dirty="0" smtClean="0">
                <a:solidFill>
                  <a:srgbClr val="C00000"/>
                </a:solidFill>
                <a:latin typeface="Times New Roman" panose="02020603050405020304" pitchFamily="18" charset="0"/>
                <a:cs typeface="Times New Roman" panose="02020603050405020304" pitchFamily="18" charset="0"/>
              </a:rPr>
              <a:t>Organized by Department of Periodontics </a:t>
            </a:r>
            <a:br>
              <a:rPr lang="en-US" sz="1800" b="1" dirty="0" smtClean="0">
                <a:solidFill>
                  <a:srgbClr val="C00000"/>
                </a:solidFill>
                <a:latin typeface="Times New Roman" panose="02020603050405020304" pitchFamily="18" charset="0"/>
                <a:cs typeface="Times New Roman" panose="02020603050405020304" pitchFamily="18" charset="0"/>
              </a:rPr>
            </a:br>
            <a:r>
              <a:rPr lang="en-US" sz="1800" b="1" dirty="0" smtClean="0">
                <a:solidFill>
                  <a:srgbClr val="C00000"/>
                </a:solidFill>
                <a:latin typeface="Times New Roman" panose="02020603050405020304" pitchFamily="18" charset="0"/>
                <a:cs typeface="Times New Roman" panose="02020603050405020304" pitchFamily="18" charset="0"/>
              </a:rPr>
              <a:t>in association with </a:t>
            </a:r>
            <a:br>
              <a:rPr lang="en-US" sz="1800" b="1" dirty="0" smtClean="0">
                <a:solidFill>
                  <a:srgbClr val="C00000"/>
                </a:solidFill>
                <a:latin typeface="Times New Roman" panose="02020603050405020304" pitchFamily="18" charset="0"/>
                <a:cs typeface="Times New Roman" panose="02020603050405020304" pitchFamily="18" charset="0"/>
              </a:rPr>
            </a:br>
            <a:r>
              <a:rPr lang="en-US" sz="1800" b="1" dirty="0" err="1" smtClean="0">
                <a:solidFill>
                  <a:srgbClr val="C00000"/>
                </a:solidFill>
                <a:latin typeface="Times New Roman" panose="02020603050405020304" pitchFamily="18" charset="0"/>
                <a:cs typeface="Times New Roman" panose="02020603050405020304" pitchFamily="18" charset="0"/>
              </a:rPr>
              <a:t>Dentium</a:t>
            </a:r>
            <a:r>
              <a:rPr lang="en-US" sz="1800" b="1" dirty="0" smtClean="0">
                <a:solidFill>
                  <a:srgbClr val="C00000"/>
                </a:solidFill>
                <a:latin typeface="Times New Roman" panose="02020603050405020304" pitchFamily="18" charset="0"/>
                <a:cs typeface="Times New Roman" panose="02020603050405020304" pitchFamily="18" charset="0"/>
              </a:rPr>
              <a:t> Implants on 15.11.2018 n 16.11.2018.</a:t>
            </a:r>
            <a:br>
              <a:rPr lang="en-US" sz="1800" b="1" dirty="0" smtClean="0">
                <a:solidFill>
                  <a:srgbClr val="C00000"/>
                </a:solidFill>
                <a:latin typeface="Times New Roman" panose="02020603050405020304" pitchFamily="18" charset="0"/>
                <a:cs typeface="Times New Roman" panose="02020603050405020304" pitchFamily="18" charset="0"/>
              </a:rPr>
            </a:br>
            <a:r>
              <a:rPr lang="en-US" sz="1800" b="1" dirty="0" smtClean="0">
                <a:solidFill>
                  <a:srgbClr val="C00000"/>
                </a:solidFill>
                <a:latin typeface="Times New Roman" panose="02020603050405020304" pitchFamily="18" charset="0"/>
                <a:cs typeface="Times New Roman" panose="02020603050405020304" pitchFamily="18" charset="0"/>
              </a:rPr>
              <a:t>Speaker: Dr. </a:t>
            </a:r>
            <a:r>
              <a:rPr lang="en-US" sz="1800" b="1" dirty="0" err="1" smtClean="0">
                <a:solidFill>
                  <a:srgbClr val="C00000"/>
                </a:solidFill>
                <a:latin typeface="Times New Roman" panose="02020603050405020304" pitchFamily="18" charset="0"/>
                <a:cs typeface="Times New Roman" panose="02020603050405020304" pitchFamily="18" charset="0"/>
              </a:rPr>
              <a:t>Tarun</a:t>
            </a:r>
            <a:r>
              <a:rPr lang="en-US" sz="1800" b="1" dirty="0" smtClean="0">
                <a:solidFill>
                  <a:srgbClr val="C00000"/>
                </a:solidFill>
                <a:latin typeface="Times New Roman" panose="02020603050405020304" pitchFamily="18" charset="0"/>
                <a:cs typeface="Times New Roman" panose="02020603050405020304" pitchFamily="18" charset="0"/>
              </a:rPr>
              <a:t> Kumar A.B.</a:t>
            </a:r>
            <a:endParaRPr lang="en-IN" sz="1800" dirty="0"/>
          </a:p>
        </p:txBody>
      </p:sp>
      <p:pic>
        <p:nvPicPr>
          <p:cNvPr id="1027" name="Picture 3" descr="F:\Dr.Vinayak Raghunathan\2019\CDE Programmes\Dentium\IMG_1713.JPG"/>
          <p:cNvPicPr>
            <a:picLocks noChangeAspect="1" noChangeArrowheads="1"/>
          </p:cNvPicPr>
          <p:nvPr/>
        </p:nvPicPr>
        <p:blipFill>
          <a:blip r:embed="rId3" cstate="print"/>
          <a:srcRect/>
          <a:stretch>
            <a:fillRect/>
          </a:stretch>
        </p:blipFill>
        <p:spPr bwMode="auto">
          <a:xfrm>
            <a:off x="0" y="1"/>
            <a:ext cx="2714612" cy="1809741"/>
          </a:xfrm>
          <a:prstGeom prst="rect">
            <a:avLst/>
          </a:prstGeom>
          <a:noFill/>
        </p:spPr>
      </p:pic>
      <p:pic>
        <p:nvPicPr>
          <p:cNvPr id="1028" name="Picture 4" descr="F:\Dr.Vinayak Raghunathan\2019\CDE Programmes\Dentium\IMG_1718.JPG"/>
          <p:cNvPicPr>
            <a:picLocks noChangeAspect="1" noChangeArrowheads="1"/>
          </p:cNvPicPr>
          <p:nvPr/>
        </p:nvPicPr>
        <p:blipFill>
          <a:blip r:embed="rId4" cstate="print"/>
          <a:srcRect/>
          <a:stretch>
            <a:fillRect/>
          </a:stretch>
        </p:blipFill>
        <p:spPr bwMode="auto">
          <a:xfrm>
            <a:off x="5158544" y="3857628"/>
            <a:ext cx="3985456" cy="2786082"/>
          </a:xfrm>
          <a:prstGeom prst="rect">
            <a:avLst/>
          </a:prstGeom>
          <a:noFill/>
        </p:spPr>
      </p:pic>
      <p:pic>
        <p:nvPicPr>
          <p:cNvPr id="1029" name="Picture 5" descr="F:\Dr.Vinayak Raghunathan\2019\CDE Programmes\Dentium\IMG-20190615-WA0001.jpg"/>
          <p:cNvPicPr>
            <a:picLocks noChangeAspect="1" noChangeArrowheads="1"/>
          </p:cNvPicPr>
          <p:nvPr/>
        </p:nvPicPr>
        <p:blipFill>
          <a:blip r:embed="rId5"/>
          <a:srcRect/>
          <a:stretch>
            <a:fillRect/>
          </a:stretch>
        </p:blipFill>
        <p:spPr bwMode="auto">
          <a:xfrm>
            <a:off x="0" y="3571876"/>
            <a:ext cx="4357686" cy="3286124"/>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2398" y="4643228"/>
            <a:ext cx="2788444" cy="1858963"/>
          </a:xfrm>
          <a:ln w="28575">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4643228"/>
            <a:ext cx="2815988" cy="1877325"/>
          </a:xfrm>
          <a:prstGeom prst="rect">
            <a:avLst/>
          </a:prstGeom>
          <a:ln w="28575">
            <a:solidFill>
              <a:schemeClr val="tx1"/>
            </a:solidFill>
          </a:ln>
        </p:spPr>
      </p:pic>
      <p:sp>
        <p:nvSpPr>
          <p:cNvPr id="6" name="TextBox 5"/>
          <p:cNvSpPr txBox="1"/>
          <p:nvPr/>
        </p:nvSpPr>
        <p:spPr>
          <a:xfrm>
            <a:off x="1371600" y="2514600"/>
            <a:ext cx="6705599" cy="1754326"/>
          </a:xfrm>
          <a:prstGeom prst="rect">
            <a:avLst/>
          </a:prstGeom>
          <a:solidFill>
            <a:schemeClr val="accent1">
              <a:lumMod val="40000"/>
              <a:lumOff val="60000"/>
            </a:schemeClr>
          </a:solidFill>
          <a:ln w="28575">
            <a:solidFill>
              <a:schemeClr val="tx2"/>
            </a:solidFill>
          </a:ln>
        </p:spPr>
        <p:txBody>
          <a:bodyPr wrap="square" rtlCol="0">
            <a:spAutoFit/>
          </a:bodyPr>
          <a:lstStyle/>
          <a:p>
            <a:pPr algn="ctr"/>
            <a:r>
              <a:rPr lang="en-US" b="1" i="1" dirty="0" smtClean="0">
                <a:solidFill>
                  <a:srgbClr val="002060"/>
                </a:solidFill>
              </a:rPr>
              <a:t>The Department of Prosthodontics conducted a symposium on steps of innovations in dentistry on 23</a:t>
            </a:r>
            <a:r>
              <a:rPr lang="en-US" b="1" i="1" baseline="30000" dirty="0" smtClean="0">
                <a:solidFill>
                  <a:srgbClr val="002060"/>
                </a:solidFill>
              </a:rPr>
              <a:t>rd</a:t>
            </a:r>
            <a:r>
              <a:rPr lang="en-US" b="1" i="1" dirty="0" smtClean="0">
                <a:solidFill>
                  <a:srgbClr val="002060"/>
                </a:solidFill>
              </a:rPr>
              <a:t> may 2018. </a:t>
            </a:r>
          </a:p>
          <a:p>
            <a:pPr algn="ctr"/>
            <a:r>
              <a:rPr lang="en-US" b="1" i="1" dirty="0" smtClean="0">
                <a:solidFill>
                  <a:srgbClr val="002060"/>
                </a:solidFill>
              </a:rPr>
              <a:t>Title: V-Invent Dentistry </a:t>
            </a:r>
          </a:p>
          <a:p>
            <a:pPr algn="ctr"/>
            <a:r>
              <a:rPr lang="en-US" b="1" i="1" dirty="0" smtClean="0">
                <a:solidFill>
                  <a:srgbClr val="002060"/>
                </a:solidFill>
              </a:rPr>
              <a:t>Presenters:  </a:t>
            </a:r>
          </a:p>
          <a:p>
            <a:pPr algn="ctr"/>
            <a:r>
              <a:rPr lang="en-US" b="1" i="1" dirty="0" smtClean="0">
                <a:solidFill>
                  <a:srgbClr val="002060"/>
                </a:solidFill>
              </a:rPr>
              <a:t>Dr. </a:t>
            </a:r>
            <a:r>
              <a:rPr lang="en-US" b="1" i="1" dirty="0" err="1" smtClean="0">
                <a:solidFill>
                  <a:srgbClr val="002060"/>
                </a:solidFill>
              </a:rPr>
              <a:t>Abhishek</a:t>
            </a:r>
            <a:r>
              <a:rPr lang="en-US" b="1" i="1" dirty="0" smtClean="0">
                <a:solidFill>
                  <a:srgbClr val="002060"/>
                </a:solidFill>
              </a:rPr>
              <a:t> </a:t>
            </a:r>
            <a:r>
              <a:rPr lang="en-US" b="1" i="1" dirty="0" err="1" smtClean="0">
                <a:solidFill>
                  <a:srgbClr val="002060"/>
                </a:solidFill>
              </a:rPr>
              <a:t>Nagaraj</a:t>
            </a:r>
            <a:r>
              <a:rPr lang="en-US" b="1" i="1" dirty="0" smtClean="0">
                <a:solidFill>
                  <a:srgbClr val="002060"/>
                </a:solidFill>
              </a:rPr>
              <a:t> MDS (Prosthodontics) FIPM (</a:t>
            </a:r>
            <a:r>
              <a:rPr lang="en-US" b="1" i="1" dirty="0" err="1" smtClean="0">
                <a:solidFill>
                  <a:srgbClr val="002060"/>
                </a:solidFill>
              </a:rPr>
              <a:t>Kidwai</a:t>
            </a:r>
            <a:r>
              <a:rPr lang="en-US" b="1" i="1" dirty="0" smtClean="0">
                <a:solidFill>
                  <a:srgbClr val="002060"/>
                </a:solidFill>
              </a:rPr>
              <a:t>)</a:t>
            </a:r>
          </a:p>
          <a:p>
            <a:pPr algn="ctr"/>
            <a:r>
              <a:rPr lang="en-US" b="1" i="1" dirty="0" err="1" smtClean="0">
                <a:solidFill>
                  <a:srgbClr val="002060"/>
                </a:solidFill>
              </a:rPr>
              <a:t>Dr</a:t>
            </a:r>
            <a:r>
              <a:rPr lang="en-US" b="1" i="1" dirty="0" smtClean="0">
                <a:solidFill>
                  <a:srgbClr val="002060"/>
                </a:solidFill>
              </a:rPr>
              <a:t> </a:t>
            </a:r>
            <a:r>
              <a:rPr lang="en-US" b="1" i="1" dirty="0" err="1" smtClean="0">
                <a:solidFill>
                  <a:srgbClr val="002060"/>
                </a:solidFill>
              </a:rPr>
              <a:t>Akash</a:t>
            </a:r>
            <a:r>
              <a:rPr lang="en-US" b="1" i="1" dirty="0" smtClean="0">
                <a:solidFill>
                  <a:srgbClr val="002060"/>
                </a:solidFill>
              </a:rPr>
              <a:t> </a:t>
            </a:r>
            <a:r>
              <a:rPr lang="en-US" b="1" i="1" dirty="0" err="1" smtClean="0">
                <a:solidFill>
                  <a:srgbClr val="002060"/>
                </a:solidFill>
              </a:rPr>
              <a:t>Chakravarthy</a:t>
            </a:r>
            <a:r>
              <a:rPr lang="en-US" b="1" i="1" dirty="0" smtClean="0">
                <a:solidFill>
                  <a:srgbClr val="002060"/>
                </a:solidFill>
              </a:rPr>
              <a:t> MDS (OMFS)</a:t>
            </a:r>
            <a:endParaRPr lang="en-US" b="1" i="1" dirty="0">
              <a:solidFill>
                <a:srgbClr val="00206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599" y="331716"/>
            <a:ext cx="2792673" cy="1861782"/>
          </a:xfrm>
          <a:prstGeom prst="rect">
            <a:avLst/>
          </a:prstGeom>
          <a:ln w="28575">
            <a:solidFill>
              <a:schemeClr val="tx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3410" y="4661759"/>
            <a:ext cx="2788190" cy="1858793"/>
          </a:xfrm>
          <a:prstGeom prst="rect">
            <a:avLst/>
          </a:prstGeom>
          <a:ln w="28575">
            <a:solidFill>
              <a:schemeClr val="tx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6932" y="383653"/>
            <a:ext cx="2714768" cy="1809845"/>
          </a:xfrm>
          <a:prstGeom prst="rect">
            <a:avLst/>
          </a:prstGeom>
          <a:ln w="28575">
            <a:solidFill>
              <a:schemeClr val="tx1"/>
            </a:solid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6832" y="383652"/>
            <a:ext cx="2714768" cy="1809845"/>
          </a:xfrm>
          <a:prstGeom prst="rect">
            <a:avLst/>
          </a:prstGeom>
          <a:ln w="28575">
            <a:solidFill>
              <a:schemeClr val="tx1"/>
            </a:solidFill>
          </a:ln>
        </p:spPr>
      </p:pic>
    </p:spTree>
    <p:extLst>
      <p:ext uri="{BB962C8B-B14F-4D97-AF65-F5344CB8AC3E}">
        <p14:creationId xmlns:p14="http://schemas.microsoft.com/office/powerpoint/2010/main" val="13558852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4" name="Picture 3">
            <a:extLst>
              <a:ext uri="{FF2B5EF4-FFF2-40B4-BE49-F238E27FC236}">
                <a16:creationId xmlns:a16="http://schemas.microsoft.com/office/drawing/2014/main" xmlns="" id="{E870DCBF-173A-42A4-AA79-02872C09A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356" y="0"/>
            <a:ext cx="5072098" cy="1500198"/>
          </a:xfrm>
          <a:prstGeom prst="rect">
            <a:avLst/>
          </a:prstGeom>
        </p:spPr>
      </p:pic>
      <p:sp>
        <p:nvSpPr>
          <p:cNvPr id="5" name="Title 5"/>
          <p:cNvSpPr>
            <a:spLocks noGrp="1"/>
          </p:cNvSpPr>
          <p:nvPr>
            <p:ph idx="1"/>
          </p:nvPr>
        </p:nvSpPr>
        <p:spPr>
          <a:xfrm>
            <a:off x="2000232" y="1643050"/>
            <a:ext cx="5572164" cy="1857388"/>
          </a:xfrm>
        </p:spPr>
        <p:txBody>
          <a:bodyPr>
            <a:normAutofit fontScale="85000" lnSpcReduction="10000"/>
          </a:bodyPr>
          <a:lstStyle/>
          <a:p>
            <a:pPr algn="ctr">
              <a:lnSpc>
                <a:spcPct val="120000"/>
              </a:lnSpc>
              <a:buNone/>
            </a:pPr>
            <a:r>
              <a:rPr lang="en-US" sz="2000" b="1" dirty="0" smtClean="0">
                <a:solidFill>
                  <a:srgbClr val="C00000"/>
                </a:solidFill>
                <a:latin typeface="Times New Roman" panose="02020603050405020304" pitchFamily="18" charset="0"/>
                <a:cs typeface="Times New Roman" panose="02020603050405020304" pitchFamily="18" charset="0"/>
              </a:rPr>
              <a:t>OXFORD DENTIUM IMPLANT COURSE – MODULE 2 –LIVE SURGERY WORKSHOP</a:t>
            </a:r>
            <a:br>
              <a:rPr lang="en-US" sz="2000" b="1" dirty="0" smtClean="0">
                <a:solidFill>
                  <a:srgbClr val="C00000"/>
                </a:solidFill>
                <a:latin typeface="Times New Roman" panose="02020603050405020304" pitchFamily="18" charset="0"/>
                <a:cs typeface="Times New Roman" panose="02020603050405020304" pitchFamily="18" charset="0"/>
              </a:rPr>
            </a:br>
            <a:r>
              <a:rPr lang="en-US" sz="2000" b="1" dirty="0" smtClean="0">
                <a:solidFill>
                  <a:srgbClr val="C00000"/>
                </a:solidFill>
                <a:latin typeface="Times New Roman" panose="02020603050405020304" pitchFamily="18" charset="0"/>
                <a:cs typeface="Times New Roman" panose="02020603050405020304" pitchFamily="18" charset="0"/>
              </a:rPr>
              <a:t>Organized by Department of Periodontics </a:t>
            </a:r>
            <a:br>
              <a:rPr lang="en-US" sz="2000" b="1" dirty="0" smtClean="0">
                <a:solidFill>
                  <a:srgbClr val="C00000"/>
                </a:solidFill>
                <a:latin typeface="Times New Roman" panose="02020603050405020304" pitchFamily="18" charset="0"/>
                <a:cs typeface="Times New Roman" panose="02020603050405020304" pitchFamily="18" charset="0"/>
              </a:rPr>
            </a:br>
            <a:r>
              <a:rPr lang="en-US" sz="2000" b="1" dirty="0" smtClean="0">
                <a:solidFill>
                  <a:srgbClr val="C00000"/>
                </a:solidFill>
                <a:latin typeface="Times New Roman" panose="02020603050405020304" pitchFamily="18" charset="0"/>
                <a:cs typeface="Times New Roman" panose="02020603050405020304" pitchFamily="18" charset="0"/>
              </a:rPr>
              <a:t>in association with </a:t>
            </a:r>
            <a:r>
              <a:rPr lang="en-US" sz="2000" b="1" dirty="0" err="1" smtClean="0">
                <a:solidFill>
                  <a:srgbClr val="C00000"/>
                </a:solidFill>
                <a:latin typeface="Times New Roman" panose="02020603050405020304" pitchFamily="18" charset="0"/>
                <a:cs typeface="Times New Roman" panose="02020603050405020304" pitchFamily="18" charset="0"/>
              </a:rPr>
              <a:t>Dentium</a:t>
            </a:r>
            <a:r>
              <a:rPr lang="en-US" sz="2000" b="1" dirty="0" smtClean="0">
                <a:solidFill>
                  <a:srgbClr val="C00000"/>
                </a:solidFill>
                <a:latin typeface="Times New Roman" panose="02020603050405020304" pitchFamily="18" charset="0"/>
                <a:cs typeface="Times New Roman" panose="02020603050405020304" pitchFamily="18" charset="0"/>
              </a:rPr>
              <a:t> Implants </a:t>
            </a:r>
          </a:p>
          <a:p>
            <a:pPr algn="ctr">
              <a:lnSpc>
                <a:spcPct val="120000"/>
              </a:lnSpc>
              <a:buNone/>
            </a:pPr>
            <a:r>
              <a:rPr lang="en-US" sz="2000" b="1" dirty="0" smtClean="0">
                <a:solidFill>
                  <a:srgbClr val="C00000"/>
                </a:solidFill>
                <a:latin typeface="Times New Roman" panose="02020603050405020304" pitchFamily="18" charset="0"/>
                <a:cs typeface="Times New Roman" panose="02020603050405020304" pitchFamily="18" charset="0"/>
              </a:rPr>
              <a:t>on 07.03.2019 n 08.03.2019.</a:t>
            </a:r>
            <a:br>
              <a:rPr lang="en-US" sz="2000" b="1" dirty="0" smtClean="0">
                <a:solidFill>
                  <a:srgbClr val="C00000"/>
                </a:solidFill>
                <a:latin typeface="Times New Roman" panose="02020603050405020304" pitchFamily="18" charset="0"/>
                <a:cs typeface="Times New Roman" panose="02020603050405020304" pitchFamily="18" charset="0"/>
              </a:rPr>
            </a:br>
            <a:r>
              <a:rPr lang="en-US" sz="2000" b="1" dirty="0" smtClean="0">
                <a:solidFill>
                  <a:srgbClr val="C00000"/>
                </a:solidFill>
                <a:latin typeface="Times New Roman" panose="02020603050405020304" pitchFamily="18" charset="0"/>
                <a:cs typeface="Times New Roman" panose="02020603050405020304" pitchFamily="18" charset="0"/>
              </a:rPr>
              <a:t>Speaker: Dr. </a:t>
            </a:r>
            <a:r>
              <a:rPr lang="en-US" sz="2000" b="1" dirty="0" err="1" smtClean="0">
                <a:solidFill>
                  <a:srgbClr val="C00000"/>
                </a:solidFill>
                <a:latin typeface="Times New Roman" panose="02020603050405020304" pitchFamily="18" charset="0"/>
                <a:cs typeface="Times New Roman" panose="02020603050405020304" pitchFamily="18" charset="0"/>
              </a:rPr>
              <a:t>Tarun</a:t>
            </a:r>
            <a:r>
              <a:rPr lang="en-US" sz="2000" b="1" dirty="0" smtClean="0">
                <a:solidFill>
                  <a:srgbClr val="C00000"/>
                </a:solidFill>
                <a:latin typeface="Times New Roman" panose="02020603050405020304" pitchFamily="18" charset="0"/>
                <a:cs typeface="Times New Roman" panose="02020603050405020304" pitchFamily="18" charset="0"/>
              </a:rPr>
              <a:t> Kumar A.B.</a:t>
            </a:r>
            <a:endParaRPr lang="en-IN" sz="2000" dirty="0"/>
          </a:p>
        </p:txBody>
      </p:sp>
      <p:pic>
        <p:nvPicPr>
          <p:cNvPr id="2050" name="Picture 2" descr="F:\Dr.Vinayak Raghunathan\2019\CDE Programmes\Dentium\Surgical training by Dr.A.B.Tarun Kumar.JPG"/>
          <p:cNvPicPr>
            <a:picLocks noChangeAspect="1" noChangeArrowheads="1"/>
          </p:cNvPicPr>
          <p:nvPr/>
        </p:nvPicPr>
        <p:blipFill>
          <a:blip r:embed="rId3" cstate="print"/>
          <a:srcRect/>
          <a:stretch>
            <a:fillRect/>
          </a:stretch>
        </p:blipFill>
        <p:spPr bwMode="auto">
          <a:xfrm>
            <a:off x="285720" y="3643290"/>
            <a:ext cx="4143404" cy="3214710"/>
          </a:xfrm>
          <a:prstGeom prst="rect">
            <a:avLst/>
          </a:prstGeom>
          <a:noFill/>
        </p:spPr>
      </p:pic>
      <p:pic>
        <p:nvPicPr>
          <p:cNvPr id="2051" name="Picture 3" descr="F:\Dr.Vinayak Raghunathan\2019\CDE Programmes\Dentium\During Hands-on  training on dummy models.jpg"/>
          <p:cNvPicPr>
            <a:picLocks noChangeAspect="1" noChangeArrowheads="1"/>
          </p:cNvPicPr>
          <p:nvPr/>
        </p:nvPicPr>
        <p:blipFill>
          <a:blip r:embed="rId4"/>
          <a:srcRect/>
          <a:stretch>
            <a:fillRect/>
          </a:stretch>
        </p:blipFill>
        <p:spPr bwMode="auto">
          <a:xfrm>
            <a:off x="5000628" y="3500438"/>
            <a:ext cx="4143372" cy="3357562"/>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4" name="Picture 3">
            <a:extLst>
              <a:ext uri="{FF2B5EF4-FFF2-40B4-BE49-F238E27FC236}">
                <a16:creationId xmlns:a16="http://schemas.microsoft.com/office/drawing/2014/main" xmlns="" id="{E870DCBF-173A-42A4-AA79-02872C09A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36" y="0"/>
            <a:ext cx="5072098" cy="1643050"/>
          </a:xfrm>
          <a:prstGeom prst="rect">
            <a:avLst/>
          </a:prstGeom>
        </p:spPr>
      </p:pic>
      <p:sp>
        <p:nvSpPr>
          <p:cNvPr id="5" name="Title 5"/>
          <p:cNvSpPr>
            <a:spLocks noGrp="1"/>
          </p:cNvSpPr>
          <p:nvPr>
            <p:ph idx="1"/>
          </p:nvPr>
        </p:nvSpPr>
        <p:spPr>
          <a:xfrm>
            <a:off x="2428860" y="1571612"/>
            <a:ext cx="6215106" cy="2428892"/>
          </a:xfrm>
        </p:spPr>
        <p:txBody>
          <a:bodyPr>
            <a:normAutofit lnSpcReduction="10000"/>
          </a:bodyPr>
          <a:lstStyle/>
          <a:p>
            <a:pPr algn="ctr">
              <a:lnSpc>
                <a:spcPct val="120000"/>
              </a:lnSpc>
              <a:buNone/>
            </a:pPr>
            <a:r>
              <a:rPr lang="en-US" sz="1800" b="1" dirty="0" smtClean="0">
                <a:solidFill>
                  <a:srgbClr val="C00000"/>
                </a:solidFill>
                <a:latin typeface="Times New Roman" panose="02020603050405020304" pitchFamily="18" charset="0"/>
                <a:cs typeface="Times New Roman" panose="02020603050405020304" pitchFamily="18" charset="0"/>
              </a:rPr>
              <a:t>OXFORD DENTIUM IMPLANT COURSE – MODULE 3 –IMPLANT PROSTHODONTICS AND </a:t>
            </a:r>
          </a:p>
          <a:p>
            <a:pPr algn="ctr">
              <a:lnSpc>
                <a:spcPct val="120000"/>
              </a:lnSpc>
              <a:buNone/>
            </a:pPr>
            <a:r>
              <a:rPr lang="en-US" sz="1800" b="1" dirty="0" smtClean="0">
                <a:solidFill>
                  <a:srgbClr val="C00000"/>
                </a:solidFill>
                <a:latin typeface="Times New Roman" panose="02020603050405020304" pitchFamily="18" charset="0"/>
                <a:cs typeface="Times New Roman" panose="02020603050405020304" pitchFamily="18" charset="0"/>
              </a:rPr>
              <a:t>IMPRESSION TAKING</a:t>
            </a:r>
            <a:br>
              <a:rPr lang="en-US" sz="1800" b="1" dirty="0" smtClean="0">
                <a:solidFill>
                  <a:srgbClr val="C00000"/>
                </a:solidFill>
                <a:latin typeface="Times New Roman" panose="02020603050405020304" pitchFamily="18" charset="0"/>
                <a:cs typeface="Times New Roman" panose="02020603050405020304" pitchFamily="18" charset="0"/>
              </a:rPr>
            </a:br>
            <a:r>
              <a:rPr lang="en-US" sz="1800" b="1" dirty="0" smtClean="0">
                <a:solidFill>
                  <a:srgbClr val="C00000"/>
                </a:solidFill>
                <a:latin typeface="Times New Roman" panose="02020603050405020304" pitchFamily="18" charset="0"/>
                <a:cs typeface="Times New Roman" panose="02020603050405020304" pitchFamily="18" charset="0"/>
              </a:rPr>
              <a:t>Organized by Department of Periodontics </a:t>
            </a:r>
            <a:br>
              <a:rPr lang="en-US" sz="1800" b="1" dirty="0" smtClean="0">
                <a:solidFill>
                  <a:srgbClr val="C00000"/>
                </a:solidFill>
                <a:latin typeface="Times New Roman" panose="02020603050405020304" pitchFamily="18" charset="0"/>
                <a:cs typeface="Times New Roman" panose="02020603050405020304" pitchFamily="18" charset="0"/>
              </a:rPr>
            </a:br>
            <a:r>
              <a:rPr lang="en-US" sz="1800" b="1" dirty="0" smtClean="0">
                <a:solidFill>
                  <a:srgbClr val="C00000"/>
                </a:solidFill>
                <a:latin typeface="Times New Roman" panose="02020603050405020304" pitchFamily="18" charset="0"/>
                <a:cs typeface="Times New Roman" panose="02020603050405020304" pitchFamily="18" charset="0"/>
              </a:rPr>
              <a:t>in association with </a:t>
            </a:r>
            <a:r>
              <a:rPr lang="en-US" sz="1800" b="1" dirty="0" err="1" smtClean="0">
                <a:solidFill>
                  <a:srgbClr val="C00000"/>
                </a:solidFill>
                <a:latin typeface="Times New Roman" panose="02020603050405020304" pitchFamily="18" charset="0"/>
                <a:cs typeface="Times New Roman" panose="02020603050405020304" pitchFamily="18" charset="0"/>
              </a:rPr>
              <a:t>Dentium</a:t>
            </a:r>
            <a:r>
              <a:rPr lang="en-US" sz="1800" b="1" dirty="0" smtClean="0">
                <a:solidFill>
                  <a:srgbClr val="C00000"/>
                </a:solidFill>
                <a:latin typeface="Times New Roman" panose="02020603050405020304" pitchFamily="18" charset="0"/>
                <a:cs typeface="Times New Roman" panose="02020603050405020304" pitchFamily="18" charset="0"/>
              </a:rPr>
              <a:t> Implants </a:t>
            </a:r>
          </a:p>
          <a:p>
            <a:pPr algn="ctr">
              <a:lnSpc>
                <a:spcPct val="120000"/>
              </a:lnSpc>
              <a:buNone/>
            </a:pPr>
            <a:r>
              <a:rPr lang="en-US" sz="1800" b="1" dirty="0" smtClean="0">
                <a:solidFill>
                  <a:srgbClr val="C00000"/>
                </a:solidFill>
                <a:latin typeface="Times New Roman" panose="02020603050405020304" pitchFamily="18" charset="0"/>
                <a:cs typeface="Times New Roman" panose="02020603050405020304" pitchFamily="18" charset="0"/>
              </a:rPr>
              <a:t>on 07.03.2019 n 08.03.2019.</a:t>
            </a:r>
            <a:br>
              <a:rPr lang="en-US" sz="1800" b="1" dirty="0" smtClean="0">
                <a:solidFill>
                  <a:srgbClr val="C00000"/>
                </a:solidFill>
                <a:latin typeface="Times New Roman" panose="02020603050405020304" pitchFamily="18" charset="0"/>
                <a:cs typeface="Times New Roman" panose="02020603050405020304" pitchFamily="18" charset="0"/>
              </a:rPr>
            </a:br>
            <a:r>
              <a:rPr lang="en-US" sz="1800" b="1" dirty="0" smtClean="0">
                <a:solidFill>
                  <a:srgbClr val="C00000"/>
                </a:solidFill>
                <a:latin typeface="Times New Roman" panose="02020603050405020304" pitchFamily="18" charset="0"/>
                <a:cs typeface="Times New Roman" panose="02020603050405020304" pitchFamily="18" charset="0"/>
              </a:rPr>
              <a:t>Speaker: Dr. </a:t>
            </a:r>
            <a:r>
              <a:rPr lang="en-US" sz="1800" b="1" dirty="0" err="1" smtClean="0">
                <a:solidFill>
                  <a:srgbClr val="C00000"/>
                </a:solidFill>
                <a:latin typeface="Times New Roman" panose="02020603050405020304" pitchFamily="18" charset="0"/>
                <a:cs typeface="Times New Roman" panose="02020603050405020304" pitchFamily="18" charset="0"/>
              </a:rPr>
              <a:t>Ramesh</a:t>
            </a:r>
            <a:r>
              <a:rPr lang="en-US" sz="1800" b="1" dirty="0" smtClean="0">
                <a:solidFill>
                  <a:srgbClr val="C00000"/>
                </a:solidFill>
                <a:latin typeface="Times New Roman" panose="02020603050405020304" pitchFamily="18" charset="0"/>
                <a:cs typeface="Times New Roman" panose="02020603050405020304" pitchFamily="18" charset="0"/>
              </a:rPr>
              <a:t> </a:t>
            </a:r>
            <a:r>
              <a:rPr lang="en-US" sz="1800" b="1" dirty="0" err="1" smtClean="0">
                <a:solidFill>
                  <a:srgbClr val="C00000"/>
                </a:solidFill>
                <a:latin typeface="Times New Roman" panose="02020603050405020304" pitchFamily="18" charset="0"/>
                <a:cs typeface="Times New Roman" panose="02020603050405020304" pitchFamily="18" charset="0"/>
              </a:rPr>
              <a:t>Choudhary</a:t>
            </a:r>
            <a:r>
              <a:rPr lang="en-US" sz="1800" b="1" dirty="0" smtClean="0">
                <a:solidFill>
                  <a:srgbClr val="C00000"/>
                </a:solidFill>
                <a:latin typeface="Times New Roman" panose="02020603050405020304" pitchFamily="18" charset="0"/>
                <a:cs typeface="Times New Roman" panose="02020603050405020304" pitchFamily="18" charset="0"/>
              </a:rPr>
              <a:t>, Dr. </a:t>
            </a:r>
            <a:r>
              <a:rPr lang="en-US" sz="1800" b="1" dirty="0" err="1" smtClean="0">
                <a:solidFill>
                  <a:srgbClr val="C00000"/>
                </a:solidFill>
                <a:latin typeface="Times New Roman" panose="02020603050405020304" pitchFamily="18" charset="0"/>
                <a:cs typeface="Times New Roman" panose="02020603050405020304" pitchFamily="18" charset="0"/>
              </a:rPr>
              <a:t>Jhang</a:t>
            </a:r>
            <a:r>
              <a:rPr lang="en-US" sz="1800" b="1" dirty="0" smtClean="0">
                <a:solidFill>
                  <a:srgbClr val="C00000"/>
                </a:solidFill>
                <a:latin typeface="Times New Roman" panose="02020603050405020304" pitchFamily="18" charset="0"/>
                <a:cs typeface="Times New Roman" panose="02020603050405020304" pitchFamily="18" charset="0"/>
              </a:rPr>
              <a:t> Hyun Park</a:t>
            </a:r>
            <a:endParaRPr lang="en-IN" sz="1800" dirty="0"/>
          </a:p>
        </p:txBody>
      </p:sp>
      <p:pic>
        <p:nvPicPr>
          <p:cNvPr id="3075" name="Picture 3" descr="F:\Dr.Vinayak Raghunathan\2019\CDE Programmes\Dentium\Dr.Ramesh chowdhary during prosthetic training module.jpg"/>
          <p:cNvPicPr>
            <a:picLocks noChangeAspect="1" noChangeArrowheads="1"/>
          </p:cNvPicPr>
          <p:nvPr/>
        </p:nvPicPr>
        <p:blipFill>
          <a:blip r:embed="rId3"/>
          <a:srcRect/>
          <a:stretch>
            <a:fillRect/>
          </a:stretch>
        </p:blipFill>
        <p:spPr bwMode="auto">
          <a:xfrm>
            <a:off x="5429256" y="4429132"/>
            <a:ext cx="3300410" cy="1984368"/>
          </a:xfrm>
          <a:prstGeom prst="rect">
            <a:avLst/>
          </a:prstGeom>
          <a:noFill/>
        </p:spPr>
      </p:pic>
      <p:pic>
        <p:nvPicPr>
          <p:cNvPr id="3076" name="Picture 4" descr="F:\Dr.Vinayak Raghunathan\2019\CDE Programmes\Dentium\IMG-20190615-WA0002.jpg"/>
          <p:cNvPicPr>
            <a:picLocks noChangeAspect="1" noChangeArrowheads="1"/>
          </p:cNvPicPr>
          <p:nvPr/>
        </p:nvPicPr>
        <p:blipFill>
          <a:blip r:embed="rId4"/>
          <a:srcRect/>
          <a:stretch>
            <a:fillRect/>
          </a:stretch>
        </p:blipFill>
        <p:spPr bwMode="auto">
          <a:xfrm>
            <a:off x="0" y="857232"/>
            <a:ext cx="2286016" cy="3178101"/>
          </a:xfrm>
          <a:prstGeom prst="rect">
            <a:avLst/>
          </a:prstGeom>
          <a:noFill/>
        </p:spPr>
      </p:pic>
      <p:pic>
        <p:nvPicPr>
          <p:cNvPr id="3078" name="Picture 6" descr="C:\Users\TODC\Downloads\Screenshot_20190615-140556_WhatsApp.jpg"/>
          <p:cNvPicPr>
            <a:picLocks noChangeAspect="1" noChangeArrowheads="1"/>
          </p:cNvPicPr>
          <p:nvPr/>
        </p:nvPicPr>
        <p:blipFill>
          <a:blip r:embed="rId5"/>
          <a:srcRect/>
          <a:stretch>
            <a:fillRect/>
          </a:stretch>
        </p:blipFill>
        <p:spPr bwMode="auto">
          <a:xfrm>
            <a:off x="214282" y="4214818"/>
            <a:ext cx="3750529" cy="2428892"/>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3714744" y="4143380"/>
            <a:ext cx="5214974" cy="2543179"/>
          </a:xfrm>
        </p:spPr>
        <p:txBody>
          <a:bodyPr>
            <a:normAutofit fontScale="92500" lnSpcReduction="10000"/>
          </a:bodyPr>
          <a:lstStyle/>
          <a:p>
            <a:pPr algn="ctr">
              <a:buNone/>
            </a:pPr>
            <a:r>
              <a:rPr lang="en-US" sz="2300" b="1" dirty="0" smtClean="0">
                <a:solidFill>
                  <a:srgbClr val="FF0000"/>
                </a:solidFill>
                <a:latin typeface="Times New Roman" pitchFamily="18" charset="0"/>
                <a:cs typeface="Times New Roman" pitchFamily="18" charset="0"/>
              </a:rPr>
              <a:t>CDE PROGRAM OF MASTER CLASS SERIES</a:t>
            </a:r>
            <a:br>
              <a:rPr lang="en-US" sz="2300" b="1" dirty="0" smtClean="0">
                <a:solidFill>
                  <a:srgbClr val="FF0000"/>
                </a:solidFill>
                <a:latin typeface="Times New Roman" pitchFamily="18" charset="0"/>
                <a:cs typeface="Times New Roman" pitchFamily="18" charset="0"/>
              </a:rPr>
            </a:br>
            <a:r>
              <a:rPr lang="en-US" sz="2300" b="1" dirty="0" smtClean="0">
                <a:solidFill>
                  <a:srgbClr val="FF0000"/>
                </a:solidFill>
                <a:latin typeface="Times New Roman" pitchFamily="18" charset="0"/>
                <a:cs typeface="Times New Roman" pitchFamily="18" charset="0"/>
              </a:rPr>
              <a:t>Organized by Department of Periodontics </a:t>
            </a:r>
            <a:br>
              <a:rPr lang="en-US" sz="2300" b="1" dirty="0" smtClean="0">
                <a:solidFill>
                  <a:srgbClr val="FF0000"/>
                </a:solidFill>
                <a:latin typeface="Times New Roman" pitchFamily="18" charset="0"/>
                <a:cs typeface="Times New Roman" pitchFamily="18" charset="0"/>
              </a:rPr>
            </a:br>
            <a:r>
              <a:rPr lang="en-US" sz="2300" b="1" dirty="0" smtClean="0">
                <a:solidFill>
                  <a:srgbClr val="FF0000"/>
                </a:solidFill>
                <a:latin typeface="Times New Roman" pitchFamily="18" charset="0"/>
                <a:cs typeface="Times New Roman" pitchFamily="18" charset="0"/>
              </a:rPr>
              <a:t>on 06.12.2018</a:t>
            </a:r>
            <a:br>
              <a:rPr lang="en-US" sz="2300" b="1" dirty="0" smtClean="0">
                <a:solidFill>
                  <a:srgbClr val="FF0000"/>
                </a:solidFill>
                <a:latin typeface="Times New Roman" pitchFamily="18" charset="0"/>
                <a:cs typeface="Times New Roman" pitchFamily="18" charset="0"/>
              </a:rPr>
            </a:br>
            <a:r>
              <a:rPr lang="en-US" sz="2300" b="1" dirty="0" smtClean="0">
                <a:solidFill>
                  <a:srgbClr val="FF0000"/>
                </a:solidFill>
                <a:latin typeface="Times New Roman" pitchFamily="18" charset="0"/>
                <a:cs typeface="Times New Roman" pitchFamily="18" charset="0"/>
              </a:rPr>
              <a:t>Speakers: </a:t>
            </a:r>
            <a:r>
              <a:rPr lang="en-IN" sz="2300" b="1" dirty="0">
                <a:solidFill>
                  <a:srgbClr val="FF0000"/>
                </a:solidFill>
                <a:latin typeface="Times New Roman" pitchFamily="18" charset="0"/>
                <a:cs typeface="Times New Roman" pitchFamily="18" charset="0"/>
              </a:rPr>
              <a:t>Dr</a:t>
            </a:r>
            <a:r>
              <a:rPr lang="en-IN" sz="2300" b="1" dirty="0" smtClean="0">
                <a:solidFill>
                  <a:srgbClr val="FF0000"/>
                </a:solidFill>
                <a:latin typeface="Times New Roman" pitchFamily="18" charset="0"/>
                <a:cs typeface="Times New Roman" pitchFamily="18" charset="0"/>
              </a:rPr>
              <a:t>. A.R. PRADEEP, </a:t>
            </a:r>
            <a:endParaRPr lang="en-IN" sz="2300" b="1" dirty="0">
              <a:solidFill>
                <a:srgbClr val="FF0000"/>
              </a:solidFill>
              <a:latin typeface="Times New Roman" pitchFamily="18" charset="0"/>
              <a:cs typeface="Times New Roman" pitchFamily="18" charset="0"/>
            </a:endParaRPr>
          </a:p>
          <a:p>
            <a:pPr algn="ctr">
              <a:buNone/>
            </a:pPr>
            <a:r>
              <a:rPr lang="en-IN" sz="2300" b="1" dirty="0" smtClean="0">
                <a:solidFill>
                  <a:srgbClr val="FF0000"/>
                </a:solidFill>
                <a:latin typeface="Times New Roman" pitchFamily="18" charset="0"/>
                <a:cs typeface="Times New Roman" pitchFamily="18" charset="0"/>
              </a:rPr>
              <a:t>Dr. ANIRBAN CHATTERJEE</a:t>
            </a:r>
            <a:endParaRPr lang="en-IN" sz="2300" b="1" dirty="0">
              <a:solidFill>
                <a:srgbClr val="FF0000"/>
              </a:solidFill>
              <a:latin typeface="Times New Roman" pitchFamily="18" charset="0"/>
              <a:cs typeface="Times New Roman" pitchFamily="18" charset="0"/>
            </a:endParaRPr>
          </a:p>
          <a:p>
            <a:pPr algn="ctr">
              <a:buNone/>
            </a:pPr>
            <a:r>
              <a:rPr lang="en-IN" sz="2300" b="1" dirty="0">
                <a:solidFill>
                  <a:srgbClr val="FF0000"/>
                </a:solidFill>
                <a:latin typeface="Times New Roman" pitchFamily="18" charset="0"/>
                <a:cs typeface="Times New Roman" pitchFamily="18" charset="0"/>
              </a:rPr>
              <a:t> </a:t>
            </a:r>
            <a:r>
              <a:rPr lang="en-IN" sz="2300" b="1" dirty="0" smtClean="0">
                <a:solidFill>
                  <a:srgbClr val="FF0000"/>
                </a:solidFill>
                <a:latin typeface="Times New Roman" pitchFamily="18" charset="0"/>
                <a:cs typeface="Times New Roman" pitchFamily="18" charset="0"/>
              </a:rPr>
              <a:t>Dr. </a:t>
            </a:r>
            <a:r>
              <a:rPr lang="en-IN" sz="2300" b="1" dirty="0">
                <a:solidFill>
                  <a:srgbClr val="FF0000"/>
                </a:solidFill>
                <a:latin typeface="Times New Roman" pitchFamily="18" charset="0"/>
                <a:cs typeface="Times New Roman" pitchFamily="18" charset="0"/>
              </a:rPr>
              <a:t>AJAZ PASHA</a:t>
            </a:r>
            <a:endParaRPr lang="en-IN" sz="2300" b="1" dirty="0" smtClean="0">
              <a:solidFill>
                <a:srgbClr val="FF0000"/>
              </a:solidFill>
              <a:latin typeface="Times New Roman" pitchFamily="18" charset="0"/>
              <a:cs typeface="Times New Roman" pitchFamily="18" charset="0"/>
            </a:endParaRPr>
          </a:p>
          <a:p>
            <a:endParaRPr lang="en-IN" dirty="0"/>
          </a:p>
        </p:txBody>
      </p:sp>
      <p:pic>
        <p:nvPicPr>
          <p:cNvPr id="4" name="Picture 3">
            <a:extLst>
              <a:ext uri="{FF2B5EF4-FFF2-40B4-BE49-F238E27FC236}">
                <a16:creationId xmlns:a16="http://schemas.microsoft.com/office/drawing/2014/main" xmlns="" id="{E870DCBF-173A-42A4-AA79-02872C09A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670" y="0"/>
            <a:ext cx="5072098" cy="1643050"/>
          </a:xfrm>
          <a:prstGeom prst="rect">
            <a:avLst/>
          </a:prstGeom>
        </p:spPr>
      </p:pic>
      <p:pic>
        <p:nvPicPr>
          <p:cNvPr id="4098" name="Picture 11" descr="F:\Dr.Vinayak Raghunathan\2019\CDE Programmes\Integrate\IMG_8842.JPG"/>
          <p:cNvPicPr>
            <a:picLocks noChangeAspect="1" noChangeArrowheads="1"/>
          </p:cNvPicPr>
          <p:nvPr/>
        </p:nvPicPr>
        <p:blipFill>
          <a:blip r:embed="rId3"/>
          <a:srcRect/>
          <a:stretch>
            <a:fillRect/>
          </a:stretch>
        </p:blipFill>
        <p:spPr bwMode="auto">
          <a:xfrm>
            <a:off x="0" y="1071546"/>
            <a:ext cx="2143108" cy="2643206"/>
          </a:xfrm>
          <a:prstGeom prst="rect">
            <a:avLst/>
          </a:prstGeom>
          <a:noFill/>
          <a:ln w="9525">
            <a:noFill/>
            <a:miter lim="800000"/>
            <a:headEnd/>
            <a:tailEnd/>
          </a:ln>
        </p:spPr>
      </p:pic>
      <p:pic>
        <p:nvPicPr>
          <p:cNvPr id="4099" name="Picture 3" descr="C:\Users\TODC\Downloads\IMG_8706.JPG"/>
          <p:cNvPicPr>
            <a:picLocks noChangeAspect="1" noChangeArrowheads="1"/>
          </p:cNvPicPr>
          <p:nvPr/>
        </p:nvPicPr>
        <p:blipFill>
          <a:blip r:embed="rId4"/>
          <a:srcRect/>
          <a:stretch>
            <a:fillRect/>
          </a:stretch>
        </p:blipFill>
        <p:spPr bwMode="auto">
          <a:xfrm>
            <a:off x="3571868" y="1500174"/>
            <a:ext cx="4000528" cy="2357454"/>
          </a:xfrm>
          <a:prstGeom prst="rect">
            <a:avLst/>
          </a:prstGeom>
          <a:noFill/>
        </p:spPr>
      </p:pic>
      <p:pic>
        <p:nvPicPr>
          <p:cNvPr id="4100" name="Picture 4" descr="C:\Users\TODC\Downloads\IMG_8709.JPG"/>
          <p:cNvPicPr>
            <a:picLocks noChangeAspect="1" noChangeArrowheads="1"/>
          </p:cNvPicPr>
          <p:nvPr/>
        </p:nvPicPr>
        <p:blipFill>
          <a:blip r:embed="rId5" cstate="print"/>
          <a:srcRect/>
          <a:stretch>
            <a:fillRect/>
          </a:stretch>
        </p:blipFill>
        <p:spPr bwMode="auto">
          <a:xfrm>
            <a:off x="285720" y="3929066"/>
            <a:ext cx="3643338" cy="2430078"/>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2171680" y="5072074"/>
            <a:ext cx="6972320" cy="1571637"/>
          </a:xfrm>
        </p:spPr>
        <p:txBody>
          <a:bodyPr>
            <a:normAutofit fontScale="85000" lnSpcReduction="10000"/>
          </a:bodyPr>
          <a:lstStyle/>
          <a:p>
            <a:pPr>
              <a:buNone/>
            </a:pPr>
            <a:r>
              <a:rPr lang="en-IN" sz="2900" b="1" dirty="0" smtClean="0">
                <a:solidFill>
                  <a:srgbClr val="FF0000"/>
                </a:solidFill>
                <a:latin typeface="Times New Roman" pitchFamily="18" charset="0"/>
                <a:cs typeface="Times New Roman" pitchFamily="18" charset="0"/>
              </a:rPr>
              <a:t>     </a:t>
            </a:r>
            <a:r>
              <a:rPr lang="en-IN" sz="2100" b="1" dirty="0" smtClean="0">
                <a:solidFill>
                  <a:srgbClr val="FF0000"/>
                </a:solidFill>
                <a:latin typeface="Times New Roman" pitchFamily="18" charset="0"/>
                <a:cs typeface="Times New Roman" pitchFamily="18" charset="0"/>
              </a:rPr>
              <a:t>ORAL B TALK ON “ IMPORTANCE OF MODERN DAY ORAL HYGIENE AIDS-INTERDISCIPLINARY APPROACH ”-</a:t>
            </a:r>
            <a:r>
              <a:rPr lang="en-US" sz="2100" b="1" dirty="0" smtClean="0">
                <a:solidFill>
                  <a:srgbClr val="FF0000"/>
                </a:solidFill>
                <a:latin typeface="Times New Roman" pitchFamily="18" charset="0"/>
                <a:cs typeface="Times New Roman" pitchFamily="18" charset="0"/>
              </a:rPr>
              <a:t/>
            </a:r>
            <a:br>
              <a:rPr lang="en-US" sz="2100" b="1" dirty="0" smtClean="0">
                <a:solidFill>
                  <a:srgbClr val="FF0000"/>
                </a:solidFill>
                <a:latin typeface="Times New Roman" pitchFamily="18" charset="0"/>
                <a:cs typeface="Times New Roman" pitchFamily="18" charset="0"/>
              </a:rPr>
            </a:br>
            <a:r>
              <a:rPr lang="en-US" sz="2100" b="1" dirty="0" smtClean="0">
                <a:solidFill>
                  <a:srgbClr val="FF0000"/>
                </a:solidFill>
                <a:latin typeface="Times New Roman" pitchFamily="18" charset="0"/>
                <a:cs typeface="Times New Roman" pitchFamily="18" charset="0"/>
              </a:rPr>
              <a:t>ORGANIZED BY DEPARTMENT OF PERIODONTICS </a:t>
            </a:r>
            <a:br>
              <a:rPr lang="en-US" sz="2100" b="1" dirty="0" smtClean="0">
                <a:solidFill>
                  <a:srgbClr val="FF0000"/>
                </a:solidFill>
                <a:latin typeface="Times New Roman" pitchFamily="18" charset="0"/>
                <a:cs typeface="Times New Roman" pitchFamily="18" charset="0"/>
              </a:rPr>
            </a:br>
            <a:r>
              <a:rPr lang="en-US" sz="2100" b="1" dirty="0" smtClean="0">
                <a:solidFill>
                  <a:srgbClr val="FF0000"/>
                </a:solidFill>
                <a:latin typeface="Times New Roman" pitchFamily="18" charset="0"/>
                <a:cs typeface="Times New Roman" pitchFamily="18" charset="0"/>
              </a:rPr>
              <a:t>ON 20.03.2019</a:t>
            </a:r>
            <a:br>
              <a:rPr lang="en-US" sz="2100" b="1" dirty="0" smtClean="0">
                <a:solidFill>
                  <a:srgbClr val="FF0000"/>
                </a:solidFill>
                <a:latin typeface="Times New Roman" pitchFamily="18" charset="0"/>
                <a:cs typeface="Times New Roman" pitchFamily="18" charset="0"/>
              </a:rPr>
            </a:br>
            <a:r>
              <a:rPr lang="en-US" sz="2100" b="1" dirty="0" smtClean="0">
                <a:solidFill>
                  <a:srgbClr val="FF0000"/>
                </a:solidFill>
                <a:latin typeface="Times New Roman" pitchFamily="18" charset="0"/>
                <a:cs typeface="Times New Roman" pitchFamily="18" charset="0"/>
              </a:rPr>
              <a:t>SPEAKER: </a:t>
            </a:r>
            <a:r>
              <a:rPr lang="en-IN" sz="2100" b="1" dirty="0" smtClean="0">
                <a:solidFill>
                  <a:srgbClr val="FF0000"/>
                </a:solidFill>
                <a:latin typeface="Times New Roman" pitchFamily="18" charset="0"/>
                <a:cs typeface="Times New Roman" pitchFamily="18" charset="0"/>
              </a:rPr>
              <a:t>DR. SHOBHA K.S</a:t>
            </a:r>
            <a:r>
              <a:rPr lang="en-IN" sz="2100" b="1" dirty="0">
                <a:solidFill>
                  <a:srgbClr val="FF0000"/>
                </a:solidFill>
                <a:latin typeface="Times New Roman" pitchFamily="18" charset="0"/>
                <a:cs typeface="Times New Roman" pitchFamily="18" charset="0"/>
              </a:rPr>
              <a:t>.</a:t>
            </a:r>
            <a:endParaRPr lang="en-IN" sz="2100" b="1" dirty="0" smtClean="0">
              <a:solidFill>
                <a:srgbClr val="FF0000"/>
              </a:solidFill>
              <a:latin typeface="Times New Roman" pitchFamily="18" charset="0"/>
              <a:cs typeface="Times New Roman" pitchFamily="18" charset="0"/>
            </a:endParaRPr>
          </a:p>
          <a:p>
            <a:endParaRPr lang="en-IN" dirty="0"/>
          </a:p>
        </p:txBody>
      </p:sp>
      <p:pic>
        <p:nvPicPr>
          <p:cNvPr id="4" name="Picture 3">
            <a:extLst>
              <a:ext uri="{FF2B5EF4-FFF2-40B4-BE49-F238E27FC236}">
                <a16:creationId xmlns:a16="http://schemas.microsoft.com/office/drawing/2014/main" xmlns="" id="{E870DCBF-173A-42A4-AA79-02872C09A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298" y="0"/>
            <a:ext cx="5072098" cy="1643050"/>
          </a:xfrm>
          <a:prstGeom prst="rect">
            <a:avLst/>
          </a:prstGeom>
        </p:spPr>
      </p:pic>
      <p:pic>
        <p:nvPicPr>
          <p:cNvPr id="5122" name="Picture 2" descr="IMG_8903"/>
          <p:cNvPicPr>
            <a:picLocks noChangeAspect="1" noChangeArrowheads="1"/>
          </p:cNvPicPr>
          <p:nvPr/>
        </p:nvPicPr>
        <p:blipFill>
          <a:blip r:embed="rId3"/>
          <a:srcRect/>
          <a:stretch>
            <a:fillRect/>
          </a:stretch>
        </p:blipFill>
        <p:spPr bwMode="auto">
          <a:xfrm>
            <a:off x="0" y="500042"/>
            <a:ext cx="2505665" cy="2582719"/>
          </a:xfrm>
          <a:prstGeom prst="rect">
            <a:avLst/>
          </a:prstGeom>
          <a:noFill/>
          <a:ln w="9525">
            <a:noFill/>
            <a:miter lim="800000"/>
            <a:headEnd/>
            <a:tailEnd/>
          </a:ln>
        </p:spPr>
      </p:pic>
      <p:pic>
        <p:nvPicPr>
          <p:cNvPr id="5123" name="Picture 3" descr="C:\Users\TODC\Downloads\IMG_8706.JPG"/>
          <p:cNvPicPr>
            <a:picLocks noChangeAspect="1" noChangeArrowheads="1"/>
          </p:cNvPicPr>
          <p:nvPr/>
        </p:nvPicPr>
        <p:blipFill>
          <a:blip r:embed="rId4"/>
          <a:srcRect/>
          <a:stretch>
            <a:fillRect/>
          </a:stretch>
        </p:blipFill>
        <p:spPr bwMode="auto">
          <a:xfrm>
            <a:off x="4214810" y="1571612"/>
            <a:ext cx="4714908" cy="3144807"/>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4457696" y="4357694"/>
            <a:ext cx="4686304" cy="2268535"/>
          </a:xfrm>
        </p:spPr>
        <p:txBody>
          <a:bodyPr>
            <a:normAutofit fontScale="92500" lnSpcReduction="20000"/>
          </a:bodyPr>
          <a:lstStyle/>
          <a:p>
            <a:pPr>
              <a:buNone/>
            </a:pPr>
            <a:r>
              <a:rPr lang="en-IN" sz="2200" b="1" dirty="0">
                <a:solidFill>
                  <a:srgbClr val="FF0000"/>
                </a:solidFill>
                <a:latin typeface="Times New Roman" pitchFamily="18" charset="0"/>
                <a:cs typeface="Times New Roman" pitchFamily="18" charset="0"/>
              </a:rPr>
              <a:t>Professional Enrichment Program  talk:</a:t>
            </a:r>
          </a:p>
          <a:p>
            <a:pPr lvl="0"/>
            <a:r>
              <a:rPr lang="en-IN" sz="2200" b="1" dirty="0">
                <a:solidFill>
                  <a:srgbClr val="FF0000"/>
                </a:solidFill>
                <a:latin typeface="Times New Roman" pitchFamily="18" charset="0"/>
                <a:cs typeface="Times New Roman" pitchFamily="18" charset="0"/>
              </a:rPr>
              <a:t>Influence of periodontal disease on systemic health </a:t>
            </a:r>
          </a:p>
          <a:p>
            <a:pPr lvl="0"/>
            <a:r>
              <a:rPr lang="en-IN" sz="2200" b="1" dirty="0">
                <a:solidFill>
                  <a:srgbClr val="FF0000"/>
                </a:solidFill>
                <a:latin typeface="Times New Roman" pitchFamily="18" charset="0"/>
                <a:cs typeface="Times New Roman" pitchFamily="18" charset="0"/>
              </a:rPr>
              <a:t>Modern day approaches in oral </a:t>
            </a:r>
            <a:r>
              <a:rPr lang="en-IN" sz="2200" b="1" dirty="0" smtClean="0">
                <a:solidFill>
                  <a:srgbClr val="FF0000"/>
                </a:solidFill>
                <a:latin typeface="Times New Roman" pitchFamily="18" charset="0"/>
                <a:cs typeface="Times New Roman" pitchFamily="18" charset="0"/>
              </a:rPr>
              <a:t>hygiene</a:t>
            </a:r>
          </a:p>
          <a:p>
            <a:pPr lvl="0">
              <a:buNone/>
            </a:pPr>
            <a:r>
              <a:rPr lang="en-IN" sz="2200" b="1" dirty="0">
                <a:solidFill>
                  <a:srgbClr val="FF0000"/>
                </a:solidFill>
                <a:latin typeface="Times New Roman" pitchFamily="18" charset="0"/>
                <a:cs typeface="Times New Roman" pitchFamily="18" charset="0"/>
              </a:rPr>
              <a:t> </a:t>
            </a:r>
            <a:r>
              <a:rPr lang="en-IN" sz="2200" b="1" dirty="0" smtClean="0">
                <a:solidFill>
                  <a:srgbClr val="FF0000"/>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On 11.03.2019</a:t>
            </a:r>
            <a:br>
              <a:rPr lang="en-US" sz="2400" b="1" dirty="0" smtClean="0">
                <a:solidFill>
                  <a:srgbClr val="FF0000"/>
                </a:solidFill>
                <a:latin typeface="Times New Roman" pitchFamily="18" charset="0"/>
                <a:cs typeface="Times New Roman" pitchFamily="18" charset="0"/>
              </a:rPr>
            </a:br>
            <a:r>
              <a:rPr lang="en-US" sz="1900" b="1" dirty="0" smtClean="0">
                <a:solidFill>
                  <a:srgbClr val="FF0000"/>
                </a:solidFill>
                <a:latin typeface="Times New Roman" pitchFamily="18" charset="0"/>
                <a:cs typeface="Times New Roman" pitchFamily="18" charset="0"/>
              </a:rPr>
              <a:t>SPEAKERS: </a:t>
            </a:r>
            <a:r>
              <a:rPr lang="en-IN" sz="1900" b="1" dirty="0" smtClean="0">
                <a:solidFill>
                  <a:srgbClr val="FF0000"/>
                </a:solidFill>
                <a:latin typeface="Times New Roman" pitchFamily="18" charset="0"/>
                <a:cs typeface="Times New Roman" pitchFamily="18" charset="0"/>
              </a:rPr>
              <a:t>DR. VINAYAK R., </a:t>
            </a:r>
          </a:p>
          <a:p>
            <a:pPr lvl="0">
              <a:buNone/>
            </a:pPr>
            <a:r>
              <a:rPr lang="en-IN" sz="1900" b="1" dirty="0">
                <a:solidFill>
                  <a:srgbClr val="FF0000"/>
                </a:solidFill>
                <a:latin typeface="Times New Roman" pitchFamily="18" charset="0"/>
                <a:cs typeface="Times New Roman" pitchFamily="18" charset="0"/>
              </a:rPr>
              <a:t> </a:t>
            </a:r>
            <a:r>
              <a:rPr lang="en-IN" sz="1900" b="1" dirty="0" smtClean="0">
                <a:solidFill>
                  <a:srgbClr val="FF0000"/>
                </a:solidFill>
                <a:latin typeface="Times New Roman" pitchFamily="18" charset="0"/>
                <a:cs typeface="Times New Roman" pitchFamily="18" charset="0"/>
              </a:rPr>
              <a:t>      Dr. GURUPRASAD C.N.</a:t>
            </a:r>
          </a:p>
          <a:p>
            <a:pPr lvl="0">
              <a:buNone/>
            </a:pPr>
            <a:endParaRPr lang="en-IN" sz="2200" b="1" dirty="0">
              <a:solidFill>
                <a:srgbClr val="FF0000"/>
              </a:solidFill>
              <a:latin typeface="Times New Roman" pitchFamily="18" charset="0"/>
              <a:cs typeface="Times New Roman" pitchFamily="18" charset="0"/>
            </a:endParaRPr>
          </a:p>
          <a:p>
            <a:endParaRPr lang="en-IN" dirty="0"/>
          </a:p>
        </p:txBody>
      </p:sp>
      <p:pic>
        <p:nvPicPr>
          <p:cNvPr id="4" name="Picture 3">
            <a:extLst>
              <a:ext uri="{FF2B5EF4-FFF2-40B4-BE49-F238E27FC236}">
                <a16:creationId xmlns:a16="http://schemas.microsoft.com/office/drawing/2014/main" xmlns="" id="{E870DCBF-173A-42A4-AA79-02872C09A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44" y="0"/>
            <a:ext cx="5214974" cy="1643050"/>
          </a:xfrm>
          <a:prstGeom prst="rect">
            <a:avLst/>
          </a:prstGeom>
        </p:spPr>
      </p:pic>
      <p:pic>
        <p:nvPicPr>
          <p:cNvPr id="6146" name="Picture 2" descr="IMG_9384"/>
          <p:cNvPicPr>
            <a:picLocks noChangeAspect="1" noChangeArrowheads="1"/>
          </p:cNvPicPr>
          <p:nvPr/>
        </p:nvPicPr>
        <p:blipFill>
          <a:blip r:embed="rId3"/>
          <a:srcRect/>
          <a:stretch>
            <a:fillRect/>
          </a:stretch>
        </p:blipFill>
        <p:spPr bwMode="auto">
          <a:xfrm>
            <a:off x="0" y="785794"/>
            <a:ext cx="3615059" cy="2857496"/>
          </a:xfrm>
          <a:prstGeom prst="rect">
            <a:avLst/>
          </a:prstGeom>
          <a:noFill/>
          <a:ln w="9525">
            <a:noFill/>
            <a:miter lim="800000"/>
            <a:headEnd/>
            <a:tailEnd/>
          </a:ln>
        </p:spPr>
      </p:pic>
      <p:pic>
        <p:nvPicPr>
          <p:cNvPr id="6147" name="Picture 3" descr="C:\Users\TODC\Downloads\IMG_9449.JPG"/>
          <p:cNvPicPr>
            <a:picLocks noChangeAspect="1" noChangeArrowheads="1"/>
          </p:cNvPicPr>
          <p:nvPr/>
        </p:nvPicPr>
        <p:blipFill>
          <a:blip r:embed="rId4" cstate="print"/>
          <a:srcRect/>
          <a:stretch>
            <a:fillRect/>
          </a:stretch>
        </p:blipFill>
        <p:spPr bwMode="auto">
          <a:xfrm>
            <a:off x="5572132" y="1785926"/>
            <a:ext cx="3395173" cy="2096819"/>
          </a:xfrm>
          <a:prstGeom prst="rect">
            <a:avLst/>
          </a:prstGeom>
          <a:noFill/>
        </p:spPr>
      </p:pic>
      <p:pic>
        <p:nvPicPr>
          <p:cNvPr id="6148" name="Picture 4" descr="C:\Users\TODC\Downloads\IMG_8847.JPG"/>
          <p:cNvPicPr>
            <a:picLocks noChangeAspect="1" noChangeArrowheads="1"/>
          </p:cNvPicPr>
          <p:nvPr/>
        </p:nvPicPr>
        <p:blipFill>
          <a:blip r:embed="rId5"/>
          <a:srcRect/>
          <a:stretch>
            <a:fillRect/>
          </a:stretch>
        </p:blipFill>
        <p:spPr bwMode="auto">
          <a:xfrm>
            <a:off x="0" y="4000504"/>
            <a:ext cx="4294893" cy="2571768"/>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5000628" y="357166"/>
            <a:ext cx="414337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Professional Enrichment Program  talk:</a:t>
            </a:r>
            <a:endParaRPr kumimoji="0" lang="en-US" b="1"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Cortical </a:t>
            </a:r>
            <a:r>
              <a:rPr kumimoji="0" lang="en-US"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Implantology</a:t>
            </a:r>
            <a:r>
              <a:rPr kumimoji="0" lang="en-US"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Simple solution to everyday dental implant practice.</a:t>
            </a:r>
            <a:endParaRPr kumimoji="0" lang="en-US"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E870DCBF-173A-42A4-AA79-02872C09A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4290"/>
            <a:ext cx="5072098" cy="1500198"/>
          </a:xfrm>
          <a:prstGeom prst="rect">
            <a:avLst/>
          </a:prstGeom>
        </p:spPr>
      </p:pic>
      <p:pic>
        <p:nvPicPr>
          <p:cNvPr id="7170" name="Picture 2" descr="cortical implantology1"/>
          <p:cNvPicPr>
            <a:picLocks noChangeAspect="1" noChangeArrowheads="1"/>
          </p:cNvPicPr>
          <p:nvPr/>
        </p:nvPicPr>
        <p:blipFill>
          <a:blip r:embed="rId3"/>
          <a:srcRect/>
          <a:stretch>
            <a:fillRect/>
          </a:stretch>
        </p:blipFill>
        <p:spPr bwMode="auto">
          <a:xfrm>
            <a:off x="5857884" y="3929066"/>
            <a:ext cx="2857520" cy="2151544"/>
          </a:xfrm>
          <a:prstGeom prst="rect">
            <a:avLst/>
          </a:prstGeom>
          <a:noFill/>
          <a:ln w="9525">
            <a:noFill/>
            <a:miter lim="800000"/>
            <a:headEnd/>
            <a:tailEnd/>
          </a:ln>
        </p:spPr>
      </p:pic>
      <p:pic>
        <p:nvPicPr>
          <p:cNvPr id="7171" name="Picture 8" descr="F:\Dr.Vinayak Raghunathan\2019\CDE Programmes\Integrate\IMG_9197.JPG"/>
          <p:cNvPicPr>
            <a:picLocks noChangeAspect="1" noChangeArrowheads="1"/>
          </p:cNvPicPr>
          <p:nvPr/>
        </p:nvPicPr>
        <p:blipFill>
          <a:blip r:embed="rId4"/>
          <a:srcRect/>
          <a:stretch>
            <a:fillRect/>
          </a:stretch>
        </p:blipFill>
        <p:spPr bwMode="auto">
          <a:xfrm>
            <a:off x="214282" y="3929066"/>
            <a:ext cx="3083463" cy="2071702"/>
          </a:xfrm>
          <a:prstGeom prst="rect">
            <a:avLst/>
          </a:prstGeom>
          <a:noFill/>
          <a:ln w="9525">
            <a:noFill/>
            <a:miter lim="800000"/>
            <a:headEnd/>
            <a:tailEnd/>
          </a:ln>
        </p:spPr>
      </p:pic>
      <p:pic>
        <p:nvPicPr>
          <p:cNvPr id="7172" name="Picture 4" descr="28576307_1810086402358971_2716407710951459436_n"/>
          <p:cNvPicPr>
            <a:picLocks noChangeAspect="1" noChangeArrowheads="1"/>
          </p:cNvPicPr>
          <p:nvPr/>
        </p:nvPicPr>
        <p:blipFill>
          <a:blip r:embed="rId5"/>
          <a:srcRect/>
          <a:stretch>
            <a:fillRect/>
          </a:stretch>
        </p:blipFill>
        <p:spPr bwMode="auto">
          <a:xfrm>
            <a:off x="3357554" y="1785926"/>
            <a:ext cx="2286016" cy="2968100"/>
          </a:xfrm>
          <a:prstGeom prst="rect">
            <a:avLst/>
          </a:prstGeom>
          <a:noFill/>
          <a:ln w="9525">
            <a:noFill/>
            <a:miter lim="800000"/>
            <a:headEnd/>
            <a:tailEnd/>
          </a:ln>
        </p:spPr>
      </p:pic>
      <p:sp>
        <p:nvSpPr>
          <p:cNvPr id="9" name="TextBox 8"/>
          <p:cNvSpPr txBox="1"/>
          <p:nvPr/>
        </p:nvSpPr>
        <p:spPr>
          <a:xfrm>
            <a:off x="5853804" y="2428868"/>
            <a:ext cx="3290196" cy="892552"/>
          </a:xfrm>
          <a:prstGeom prst="rect">
            <a:avLst/>
          </a:prstGeom>
          <a:noFill/>
        </p:spPr>
        <p:txBody>
          <a:bodyPr wrap="square" rtlCol="0">
            <a:spAutoFit/>
          </a:bodyPr>
          <a:lstStyle/>
          <a:p>
            <a:r>
              <a:rPr lang="en-IN" b="1" dirty="0" smtClean="0">
                <a:latin typeface="Times New Roman" pitchFamily="18" charset="0"/>
                <a:cs typeface="Times New Roman" pitchFamily="18" charset="0"/>
              </a:rPr>
              <a:t>Speaker: </a:t>
            </a:r>
            <a:r>
              <a:rPr lang="en-US" sz="1400" b="1" dirty="0">
                <a:latin typeface="Times New Roman" pitchFamily="18" charset="0"/>
                <a:cs typeface="Times New Roman" pitchFamily="18" charset="0"/>
              </a:rPr>
              <a:t>Dr VEERENDRA </a:t>
            </a:r>
            <a:r>
              <a:rPr lang="en-US" sz="1400" b="1" dirty="0" smtClean="0">
                <a:latin typeface="Times New Roman" pitchFamily="18" charset="0"/>
                <a:cs typeface="Times New Roman" pitchFamily="18" charset="0"/>
              </a:rPr>
              <a:t>KUMAR</a:t>
            </a:r>
          </a:p>
          <a:p>
            <a:pPr algn="ctr"/>
            <a:r>
              <a:rPr lang="en-US" sz="1600" b="1" dirty="0" smtClean="0">
                <a:latin typeface="Times New Roman" pitchFamily="18" charset="0"/>
                <a:cs typeface="Times New Roman" pitchFamily="18" charset="0"/>
              </a:rPr>
              <a:t>On  01/03/2018 </a:t>
            </a:r>
            <a:endParaRPr lang="en-IN" sz="1600" b="1" dirty="0">
              <a:latin typeface="Times New Roman" pitchFamily="18" charset="0"/>
              <a:cs typeface="Times New Roman" pitchFamily="18" charset="0"/>
            </a:endParaRPr>
          </a:p>
          <a:p>
            <a:endParaRPr lang="en-IN"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4286216" y="500042"/>
            <a:ext cx="485778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INTEGRATE 2018, AN ADVANCED</a:t>
            </a:r>
            <a:endParaRPr kumimoji="0" lang="en-US" sz="1600" b="1" i="0" u="none" strike="noStrike" cap="none" normalizeH="0" baseline="0" dirty="0" smtClean="0">
              <a:ln>
                <a:noFill/>
              </a:ln>
              <a:solidFill>
                <a:srgbClr val="C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IMPLANT PROGRAM</a:t>
            </a:r>
            <a:endParaRPr kumimoji="0" lang="en-US" sz="1600" b="1" i="0" u="none" strike="noStrike" cap="none" normalizeH="0" baseline="0" dirty="0" smtClean="0">
              <a:ln>
                <a:noFill/>
              </a:ln>
              <a:solidFill>
                <a:srgbClr val="C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Two day program </a:t>
            </a:r>
            <a:r>
              <a:rPr kumimoji="0" lang="en-US" sz="1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focussing</a:t>
            </a:r>
            <a:r>
              <a:rPr kumimoji="0" lang="en-US" sz="1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on  advanced</a:t>
            </a:r>
            <a:endParaRPr kumimoji="0" lang="en-US"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aspects of  </a:t>
            </a:r>
            <a:r>
              <a:rPr kumimoji="0" lang="en-US" sz="14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Implantology</a:t>
            </a:r>
            <a:r>
              <a:rPr kumimoji="0" lang="en-US" sz="1400" b="1" i="0" u="none" strike="noStrike" cap="none" normalizeH="0" baseline="0" dirty="0" smtClean="0">
                <a:ln>
                  <a:noFill/>
                </a:ln>
                <a:solidFill>
                  <a:srgbClr val="002060"/>
                </a:solidFill>
                <a:effectLst/>
                <a:latin typeface="Times New Roman" pitchFamily="18" charset="0"/>
                <a:cs typeface="Times New Roman" pitchFamily="18" charset="0"/>
              </a:rPr>
              <a:t> </a:t>
            </a:r>
          </a:p>
        </p:txBody>
      </p:sp>
      <p:pic>
        <p:nvPicPr>
          <p:cNvPr id="3" name="Picture 2">
            <a:extLst>
              <a:ext uri="{FF2B5EF4-FFF2-40B4-BE49-F238E27FC236}">
                <a16:creationId xmlns:a16="http://schemas.microsoft.com/office/drawing/2014/main" xmlns="" id="{E870DCBF-173A-42A4-AA79-02872C09A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82" y="214290"/>
            <a:ext cx="4714876" cy="1394541"/>
          </a:xfrm>
          <a:prstGeom prst="rect">
            <a:avLst/>
          </a:prstGeom>
        </p:spPr>
      </p:pic>
      <p:sp>
        <p:nvSpPr>
          <p:cNvPr id="4" name="TextBox 3"/>
          <p:cNvSpPr txBox="1"/>
          <p:nvPr/>
        </p:nvSpPr>
        <p:spPr>
          <a:xfrm>
            <a:off x="6357950" y="2285992"/>
            <a:ext cx="2086790" cy="1754326"/>
          </a:xfrm>
          <a:prstGeom prst="rect">
            <a:avLst/>
          </a:prstGeom>
          <a:noFill/>
        </p:spPr>
        <p:txBody>
          <a:bodyPr wrap="none" rtlCol="0">
            <a:spAutoFit/>
          </a:bodyPr>
          <a:lstStyle/>
          <a:p>
            <a:pPr algn="ctr"/>
            <a:r>
              <a:rPr lang="en-IN" b="1" dirty="0" smtClean="0">
                <a:solidFill>
                  <a:srgbClr val="C00000"/>
                </a:solidFill>
              </a:rPr>
              <a:t>SPEAKERS:</a:t>
            </a:r>
          </a:p>
          <a:p>
            <a:pPr algn="ctr"/>
            <a:r>
              <a:rPr lang="en-IN" b="1" dirty="0" smtClean="0">
                <a:solidFill>
                  <a:srgbClr val="002060"/>
                </a:solidFill>
              </a:rPr>
              <a:t>Dr</a:t>
            </a:r>
            <a:r>
              <a:rPr lang="en-IN" b="1" dirty="0">
                <a:solidFill>
                  <a:srgbClr val="002060"/>
                </a:solidFill>
              </a:rPr>
              <a:t>. NARAYAN T V</a:t>
            </a:r>
          </a:p>
          <a:p>
            <a:pPr algn="ctr"/>
            <a:r>
              <a:rPr lang="en-IN" b="1" dirty="0">
                <a:solidFill>
                  <a:srgbClr val="002060"/>
                </a:solidFill>
              </a:rPr>
              <a:t>Dr. JEEVAN </a:t>
            </a:r>
            <a:r>
              <a:rPr lang="en-IN" b="1" dirty="0" smtClean="0">
                <a:solidFill>
                  <a:srgbClr val="002060"/>
                </a:solidFill>
              </a:rPr>
              <a:t>AIYAPPA</a:t>
            </a:r>
          </a:p>
          <a:p>
            <a:pPr algn="ctr"/>
            <a:r>
              <a:rPr lang="en-IN" b="1" dirty="0" smtClean="0">
                <a:solidFill>
                  <a:srgbClr val="002060"/>
                </a:solidFill>
              </a:rPr>
              <a:t>On </a:t>
            </a:r>
          </a:p>
          <a:p>
            <a:pPr algn="ctr"/>
            <a:r>
              <a:rPr lang="en-IN" b="1" dirty="0" smtClean="0">
                <a:solidFill>
                  <a:srgbClr val="002060"/>
                </a:solidFill>
              </a:rPr>
              <a:t>26/07/18-27/07/18</a:t>
            </a:r>
            <a:endParaRPr lang="en-IN" b="1" dirty="0">
              <a:solidFill>
                <a:srgbClr val="002060"/>
              </a:solidFill>
            </a:endParaRPr>
          </a:p>
          <a:p>
            <a:endParaRPr lang="en-IN" b="1" dirty="0">
              <a:solidFill>
                <a:srgbClr val="002060"/>
              </a:solidFill>
            </a:endParaRPr>
          </a:p>
        </p:txBody>
      </p:sp>
      <p:pic>
        <p:nvPicPr>
          <p:cNvPr id="20482" name="Picture 3" descr="F:\Dr.Vinayak Raghunathan\2019\CDE Programmes\Integrate\IMG_8644.JPG"/>
          <p:cNvPicPr>
            <a:picLocks noChangeAspect="1" noChangeArrowheads="1"/>
          </p:cNvPicPr>
          <p:nvPr/>
        </p:nvPicPr>
        <p:blipFill>
          <a:blip r:embed="rId3"/>
          <a:srcRect/>
          <a:stretch>
            <a:fillRect/>
          </a:stretch>
        </p:blipFill>
        <p:spPr bwMode="auto">
          <a:xfrm>
            <a:off x="3500430" y="1714488"/>
            <a:ext cx="2500330" cy="2748506"/>
          </a:xfrm>
          <a:prstGeom prst="rect">
            <a:avLst/>
          </a:prstGeom>
          <a:noFill/>
          <a:ln w="9525">
            <a:noFill/>
            <a:miter lim="800000"/>
            <a:headEnd/>
            <a:tailEnd/>
          </a:ln>
        </p:spPr>
      </p:pic>
      <p:pic>
        <p:nvPicPr>
          <p:cNvPr id="20483" name="Picture 3" descr="F:\Dr.Vinayak Raghunathan\2019\CDE Programmes\Integrate\IMG_9447.JPG"/>
          <p:cNvPicPr>
            <a:picLocks noChangeAspect="1" noChangeArrowheads="1"/>
          </p:cNvPicPr>
          <p:nvPr/>
        </p:nvPicPr>
        <p:blipFill>
          <a:blip r:embed="rId4"/>
          <a:srcRect/>
          <a:stretch>
            <a:fillRect/>
          </a:stretch>
        </p:blipFill>
        <p:spPr bwMode="auto">
          <a:xfrm>
            <a:off x="571472" y="4803711"/>
            <a:ext cx="3071834" cy="2054289"/>
          </a:xfrm>
          <a:prstGeom prst="rect">
            <a:avLst/>
          </a:prstGeom>
          <a:noFill/>
        </p:spPr>
      </p:pic>
      <p:pic>
        <p:nvPicPr>
          <p:cNvPr id="20484" name="Picture 4" descr="F:\Dr.Vinayak Raghunathan\2019\CDE Programmes\Integrate\IMG_8842.JPG"/>
          <p:cNvPicPr>
            <a:picLocks noChangeAspect="1" noChangeArrowheads="1"/>
          </p:cNvPicPr>
          <p:nvPr/>
        </p:nvPicPr>
        <p:blipFill>
          <a:blip r:embed="rId5"/>
          <a:srcRect/>
          <a:stretch>
            <a:fillRect/>
          </a:stretch>
        </p:blipFill>
        <p:spPr bwMode="auto">
          <a:xfrm>
            <a:off x="642910" y="1714488"/>
            <a:ext cx="2143140" cy="2804110"/>
          </a:xfrm>
          <a:prstGeom prst="rect">
            <a:avLst/>
          </a:prstGeom>
          <a:noFill/>
        </p:spPr>
      </p:pic>
      <p:pic>
        <p:nvPicPr>
          <p:cNvPr id="20485" name="Picture 5" descr="F:\Dr.Vinayak Raghunathan\2019\CDE Programmes\Integrate\IMG_9197.JPG"/>
          <p:cNvPicPr>
            <a:picLocks noChangeAspect="1" noChangeArrowheads="1"/>
          </p:cNvPicPr>
          <p:nvPr/>
        </p:nvPicPr>
        <p:blipFill>
          <a:blip r:embed="rId6"/>
          <a:srcRect/>
          <a:stretch>
            <a:fillRect/>
          </a:stretch>
        </p:blipFill>
        <p:spPr bwMode="auto">
          <a:xfrm>
            <a:off x="4357686" y="4857736"/>
            <a:ext cx="2991049" cy="2000264"/>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5572132" y="214290"/>
            <a:ext cx="321471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LASER Dentistry Preconference Workshop</a:t>
            </a:r>
            <a:endParaRPr kumimoji="0" lang="en-US" b="1" i="0" u="none" strike="noStrike" cap="none" normalizeH="0" baseline="0" dirty="0" smtClean="0">
              <a:ln>
                <a:noFill/>
              </a:ln>
              <a:solidFill>
                <a:srgbClr val="C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Part of 3</a:t>
            </a:r>
            <a:r>
              <a:rPr kumimoji="0" lang="en-US" b="0" i="0" u="none" strike="noStrike" cap="none" normalizeH="0" baseline="30000" dirty="0" smtClean="0">
                <a:ln>
                  <a:noFill/>
                </a:ln>
                <a:solidFill>
                  <a:srgbClr val="002060"/>
                </a:solidFill>
                <a:effectLst/>
                <a:latin typeface="Times New Roman" pitchFamily="18" charset="0"/>
                <a:ea typeface="Calibri" pitchFamily="34" charset="0"/>
                <a:cs typeface="Times New Roman" pitchFamily="18" charset="0"/>
              </a:rPr>
              <a:t>rd</a:t>
            </a:r>
            <a:r>
              <a:rPr kumimoji="0" lang="en-US"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International Digital Dental Conference</a:t>
            </a:r>
            <a:endParaRPr kumimoji="0" lang="en-US" b="0"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21505" name="Picture 1" descr="IMG_1595"/>
          <p:cNvPicPr>
            <a:picLocks noChangeAspect="1" noChangeArrowheads="1"/>
          </p:cNvPicPr>
          <p:nvPr/>
        </p:nvPicPr>
        <p:blipFill>
          <a:blip r:embed="rId2"/>
          <a:srcRect/>
          <a:stretch>
            <a:fillRect/>
          </a:stretch>
        </p:blipFill>
        <p:spPr bwMode="auto">
          <a:xfrm>
            <a:off x="2714612" y="1500174"/>
            <a:ext cx="2714644" cy="1988803"/>
          </a:xfrm>
          <a:prstGeom prst="rect">
            <a:avLst/>
          </a:prstGeom>
          <a:noFill/>
        </p:spPr>
      </p:pic>
      <p:pic>
        <p:nvPicPr>
          <p:cNvPr id="4" name="Picture 3">
            <a:extLst>
              <a:ext uri="{FF2B5EF4-FFF2-40B4-BE49-F238E27FC236}">
                <a16:creationId xmlns:a16="http://schemas.microsoft.com/office/drawing/2014/main" xmlns="" id="{E870DCBF-173A-42A4-AA79-02872C09A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714876" cy="1394541"/>
          </a:xfrm>
          <a:prstGeom prst="rect">
            <a:avLst/>
          </a:prstGeom>
        </p:spPr>
      </p:pic>
      <p:sp>
        <p:nvSpPr>
          <p:cNvPr id="8" name="TextBox 7"/>
          <p:cNvSpPr txBox="1"/>
          <p:nvPr/>
        </p:nvSpPr>
        <p:spPr>
          <a:xfrm>
            <a:off x="6500826" y="1571612"/>
            <a:ext cx="2216119" cy="1384995"/>
          </a:xfrm>
          <a:prstGeom prst="rect">
            <a:avLst/>
          </a:prstGeom>
          <a:noFill/>
        </p:spPr>
        <p:txBody>
          <a:bodyPr wrap="none" rtlCol="0">
            <a:spAutoFit/>
          </a:bodyPr>
          <a:lstStyle/>
          <a:p>
            <a:pPr algn="ctr"/>
            <a:r>
              <a:rPr lang="en-IN" sz="1400" b="1" dirty="0" smtClean="0">
                <a:solidFill>
                  <a:srgbClr val="C00000"/>
                </a:solidFill>
                <a:latin typeface="Times New Roman" pitchFamily="18" charset="0"/>
                <a:cs typeface="Times New Roman" pitchFamily="18" charset="0"/>
              </a:rPr>
              <a:t>SPEAKERS:</a:t>
            </a:r>
          </a:p>
          <a:p>
            <a:pPr algn="ctr"/>
            <a:r>
              <a:rPr lang="en-IN" sz="1400" b="1" dirty="0">
                <a:solidFill>
                  <a:srgbClr val="002060"/>
                </a:solidFill>
                <a:latin typeface="Times New Roman" pitchFamily="18" charset="0"/>
                <a:cs typeface="Times New Roman" pitchFamily="18" charset="0"/>
              </a:rPr>
              <a:t> </a:t>
            </a:r>
            <a:r>
              <a:rPr lang="en-US" sz="1400" b="1" dirty="0" err="1">
                <a:solidFill>
                  <a:srgbClr val="002060"/>
                </a:solidFill>
                <a:latin typeface="Times New Roman" pitchFamily="18" charset="0"/>
                <a:cs typeface="Times New Roman" pitchFamily="18" charset="0"/>
              </a:rPr>
              <a:t>Dr.VIDYAA</a:t>
            </a:r>
            <a:r>
              <a:rPr lang="en-US" sz="1400" b="1" dirty="0">
                <a:solidFill>
                  <a:srgbClr val="002060"/>
                </a:solidFill>
                <a:latin typeface="Times New Roman" pitchFamily="18" charset="0"/>
                <a:cs typeface="Times New Roman" pitchFamily="18" charset="0"/>
              </a:rPr>
              <a:t>  HARI IYER</a:t>
            </a:r>
            <a:endParaRPr lang="en-IN" sz="1400" b="1" dirty="0">
              <a:solidFill>
                <a:srgbClr val="002060"/>
              </a:solidFill>
              <a:latin typeface="Times New Roman" pitchFamily="18" charset="0"/>
              <a:cs typeface="Times New Roman" pitchFamily="18" charset="0"/>
            </a:endParaRPr>
          </a:p>
          <a:p>
            <a:pPr algn="ctr"/>
            <a:r>
              <a:rPr lang="en-US" sz="1400" b="1" dirty="0" err="1">
                <a:solidFill>
                  <a:srgbClr val="002060"/>
                </a:solidFill>
                <a:latin typeface="Times New Roman" pitchFamily="18" charset="0"/>
                <a:cs typeface="Times New Roman" pitchFamily="18" charset="0"/>
              </a:rPr>
              <a:t>Dr.MAHENDRANADH</a:t>
            </a:r>
            <a:r>
              <a:rPr lang="en-US" sz="1400" b="1" dirty="0">
                <a:solidFill>
                  <a:srgbClr val="002060"/>
                </a:solidFill>
                <a:latin typeface="Times New Roman" pitchFamily="18" charset="0"/>
                <a:cs typeface="Times New Roman" pitchFamily="18" charset="0"/>
              </a:rPr>
              <a:t> </a:t>
            </a:r>
            <a:endParaRPr lang="en-IN" sz="1400" b="1" dirty="0">
              <a:solidFill>
                <a:srgbClr val="002060"/>
              </a:solidFill>
              <a:latin typeface="Times New Roman" pitchFamily="18" charset="0"/>
              <a:cs typeface="Times New Roman" pitchFamily="18" charset="0"/>
            </a:endParaRPr>
          </a:p>
          <a:p>
            <a:pPr algn="ctr"/>
            <a:r>
              <a:rPr lang="en-US" sz="1400" b="1" dirty="0" smtClean="0">
                <a:solidFill>
                  <a:srgbClr val="002060"/>
                </a:solidFill>
                <a:latin typeface="Times New Roman" pitchFamily="18" charset="0"/>
                <a:cs typeface="Times New Roman" pitchFamily="18" charset="0"/>
              </a:rPr>
              <a:t>REDDY</a:t>
            </a:r>
          </a:p>
          <a:p>
            <a:pPr algn="ctr"/>
            <a:r>
              <a:rPr lang="en-US" sz="1400" b="1" dirty="0" smtClean="0">
                <a:solidFill>
                  <a:srgbClr val="002060"/>
                </a:solidFill>
                <a:latin typeface="Times New Roman" pitchFamily="18" charset="0"/>
                <a:cs typeface="Times New Roman" pitchFamily="18" charset="0"/>
              </a:rPr>
              <a:t>ON</a:t>
            </a:r>
          </a:p>
          <a:p>
            <a:pPr algn="ctr"/>
            <a:r>
              <a:rPr lang="en-US" sz="1400" b="1" dirty="0" smtClean="0">
                <a:solidFill>
                  <a:srgbClr val="C00000"/>
                </a:solidFill>
                <a:latin typeface="Times New Roman" pitchFamily="18" charset="0"/>
                <a:cs typeface="Times New Roman" pitchFamily="18" charset="0"/>
              </a:rPr>
              <a:t>03/8/18</a:t>
            </a:r>
            <a:endParaRPr lang="en-IN" sz="1400" b="1" dirty="0">
              <a:solidFill>
                <a:srgbClr val="C00000"/>
              </a:solidFill>
              <a:latin typeface="Times New Roman" pitchFamily="18" charset="0"/>
              <a:cs typeface="Times New Roman" pitchFamily="18" charset="0"/>
            </a:endParaRPr>
          </a:p>
        </p:txBody>
      </p:sp>
      <p:pic>
        <p:nvPicPr>
          <p:cNvPr id="21514" name="Picture 10"/>
          <p:cNvPicPr>
            <a:picLocks noChangeAspect="1" noChangeArrowheads="1"/>
          </p:cNvPicPr>
          <p:nvPr/>
        </p:nvPicPr>
        <p:blipFill>
          <a:blip r:embed="rId4"/>
          <a:srcRect/>
          <a:stretch>
            <a:fillRect/>
          </a:stretch>
        </p:blipFill>
        <p:spPr bwMode="auto">
          <a:xfrm>
            <a:off x="5214942" y="3571876"/>
            <a:ext cx="3536180" cy="2357454"/>
          </a:xfrm>
          <a:prstGeom prst="rect">
            <a:avLst/>
          </a:prstGeom>
          <a:noFill/>
          <a:ln w="9525">
            <a:noFill/>
            <a:miter lim="800000"/>
            <a:headEnd/>
            <a:tailEnd/>
          </a:ln>
          <a:effectLst/>
        </p:spPr>
      </p:pic>
      <p:pic>
        <p:nvPicPr>
          <p:cNvPr id="21515" name="Picture 11"/>
          <p:cNvPicPr>
            <a:picLocks noChangeAspect="1" noChangeArrowheads="1"/>
          </p:cNvPicPr>
          <p:nvPr/>
        </p:nvPicPr>
        <p:blipFill>
          <a:blip r:embed="rId5"/>
          <a:srcRect/>
          <a:stretch>
            <a:fillRect/>
          </a:stretch>
        </p:blipFill>
        <p:spPr bwMode="auto">
          <a:xfrm>
            <a:off x="357158" y="3714752"/>
            <a:ext cx="3571900" cy="2381702"/>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38200"/>
            <a:ext cx="7696200" cy="990600"/>
          </a:xfrm>
        </p:spPr>
        <p:txBody>
          <a:bodyPr>
            <a:normAutofit fontScale="90000"/>
          </a:bodyPr>
          <a:lstStyle/>
          <a:p>
            <a:r>
              <a:rPr lang="en-US" sz="3600" dirty="0" err="1" smtClean="0">
                <a:ea typeface="Times New Roman"/>
                <a:cs typeface="Times New Roman"/>
              </a:rPr>
              <a:t>SiRONA</a:t>
            </a:r>
            <a:r>
              <a:rPr lang="en-US" sz="3600" dirty="0" smtClean="0">
                <a:ea typeface="Times New Roman"/>
                <a:cs typeface="Times New Roman"/>
              </a:rPr>
              <a:t> LASERS by DR.SWATI GOGAWAT</a:t>
            </a:r>
            <a:r>
              <a:rPr lang="en-IN" sz="3600" dirty="0" smtClean="0">
                <a:ea typeface="Times New Roman"/>
                <a:cs typeface="Times New Roman"/>
              </a:rPr>
              <a:t/>
            </a:r>
            <a:br>
              <a:rPr lang="en-IN" sz="3600" dirty="0" smtClean="0">
                <a:ea typeface="Times New Roman"/>
                <a:cs typeface="Times New Roman"/>
              </a:rPr>
            </a:br>
            <a:r>
              <a:rPr lang="en-IN" sz="3600" dirty="0" smtClean="0">
                <a:ea typeface="Times New Roman"/>
                <a:cs typeface="Times New Roman"/>
              </a:rPr>
              <a:t> on </a:t>
            </a:r>
            <a:r>
              <a:rPr lang="en-US" sz="3600" dirty="0" smtClean="0">
                <a:ea typeface="Times New Roman"/>
                <a:cs typeface="Times New Roman"/>
              </a:rPr>
              <a:t>28.02.2017</a:t>
            </a:r>
            <a:r>
              <a:rPr lang="en-IN" sz="3600" dirty="0" smtClean="0">
                <a:ea typeface="Times New Roman"/>
                <a:cs typeface="Times New Roman"/>
              </a:rPr>
              <a:t/>
            </a:r>
            <a:br>
              <a:rPr lang="en-IN" sz="3600" dirty="0" smtClean="0">
                <a:ea typeface="Times New Roman"/>
                <a:cs typeface="Times New Roman"/>
              </a:rPr>
            </a:br>
            <a:r>
              <a:rPr lang="en-IN" dirty="0" smtClean="0">
                <a:ea typeface="Times New Roman"/>
                <a:cs typeface="Times New Roman"/>
              </a:rPr>
              <a:t/>
            </a:r>
            <a:br>
              <a:rPr lang="en-IN" dirty="0" smtClean="0">
                <a:ea typeface="Times New Roman"/>
                <a:cs typeface="Times New Roman"/>
              </a:rPr>
            </a:br>
            <a:endParaRPr lang="en-IN" dirty="0"/>
          </a:p>
        </p:txBody>
      </p:sp>
      <p:pic>
        <p:nvPicPr>
          <p:cNvPr id="9217" name="Picture 3" descr="WhatsApp Image 2017-02-28 at 5.08.03 PM (4)"/>
          <p:cNvPicPr>
            <a:picLocks noChangeAspect="1" noChangeArrowheads="1"/>
          </p:cNvPicPr>
          <p:nvPr/>
        </p:nvPicPr>
        <p:blipFill>
          <a:blip r:embed="rId2" cstate="print"/>
          <a:srcRect/>
          <a:stretch>
            <a:fillRect/>
          </a:stretch>
        </p:blipFill>
        <p:spPr bwMode="auto">
          <a:xfrm>
            <a:off x="7239000" y="2362200"/>
            <a:ext cx="1504950" cy="2476500"/>
          </a:xfrm>
          <a:prstGeom prst="rect">
            <a:avLst/>
          </a:prstGeom>
          <a:noFill/>
        </p:spPr>
      </p:pic>
      <p:pic>
        <p:nvPicPr>
          <p:cNvPr id="9222" name="Picture 6" descr="E:\cons endo day\IACDE programme\2017\photos\The Oxford dental college\Laser CDE\WhatsApp Image 2017-03-15 at 9.20.20 PM.jpeg"/>
          <p:cNvPicPr>
            <a:picLocks noChangeAspect="1" noChangeArrowheads="1"/>
          </p:cNvPicPr>
          <p:nvPr/>
        </p:nvPicPr>
        <p:blipFill>
          <a:blip r:embed="rId3" cstate="print"/>
          <a:srcRect/>
          <a:stretch>
            <a:fillRect/>
          </a:stretch>
        </p:blipFill>
        <p:spPr bwMode="auto">
          <a:xfrm>
            <a:off x="2971800" y="2209800"/>
            <a:ext cx="3657600" cy="2743200"/>
          </a:xfrm>
          <a:prstGeom prst="rect">
            <a:avLst/>
          </a:prstGeom>
          <a:noFill/>
        </p:spPr>
      </p:pic>
      <p:pic>
        <p:nvPicPr>
          <p:cNvPr id="9223" name="Picture 7" descr="E:\cons endo day\IACDE programme\2017\photos\The Oxford dental college\Laser CDE\WhatsApp Image 2017-02-28 at 5.08.03 PM.jpeg"/>
          <p:cNvPicPr>
            <a:picLocks noChangeAspect="1" noChangeArrowheads="1"/>
          </p:cNvPicPr>
          <p:nvPr/>
        </p:nvPicPr>
        <p:blipFill>
          <a:blip r:embed="rId4" cstate="print"/>
          <a:srcRect/>
          <a:stretch>
            <a:fillRect/>
          </a:stretch>
        </p:blipFill>
        <p:spPr bwMode="auto">
          <a:xfrm>
            <a:off x="609600" y="1981200"/>
            <a:ext cx="1897765" cy="3370901"/>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38200"/>
            <a:ext cx="7620000" cy="731838"/>
          </a:xfrm>
        </p:spPr>
        <p:txBody>
          <a:bodyPr>
            <a:normAutofit fontScale="90000"/>
          </a:bodyPr>
          <a:lstStyle/>
          <a:p>
            <a:r>
              <a:rPr lang="en-US" sz="1800" dirty="0" smtClean="0">
                <a:ea typeface="Times New Roman"/>
                <a:cs typeface="Calibri"/>
              </a:rPr>
              <a:t>NEW RESTORATIVE MATERIAL – ALTERNATIVE TO AMALGAM by </a:t>
            </a:r>
            <a:r>
              <a:rPr lang="en-US" sz="1800" dirty="0" smtClean="0">
                <a:ea typeface="Times New Roman"/>
                <a:cs typeface="Times New Roman"/>
              </a:rPr>
              <a:t>DR.LEKHA.S on 17.05.2017</a:t>
            </a:r>
            <a:r>
              <a:rPr lang="en-IN" sz="1800" dirty="0" smtClean="0">
                <a:ea typeface="Calibri"/>
                <a:cs typeface="Times New Roman"/>
              </a:rPr>
              <a:t/>
            </a:r>
            <a:br>
              <a:rPr lang="en-IN" sz="1800" dirty="0" smtClean="0">
                <a:ea typeface="Calibri"/>
                <a:cs typeface="Times New Roman"/>
              </a:rPr>
            </a:br>
            <a:r>
              <a:rPr lang="en-IN" dirty="0" smtClean="0">
                <a:ea typeface="Calibri"/>
                <a:cs typeface="Times New Roman"/>
              </a:rPr>
              <a:t/>
            </a:r>
            <a:br>
              <a:rPr lang="en-IN" dirty="0" smtClean="0">
                <a:ea typeface="Calibri"/>
                <a:cs typeface="Times New Roman"/>
              </a:rPr>
            </a:br>
            <a:r>
              <a:rPr lang="en-US" dirty="0" smtClean="0">
                <a:ea typeface="Times New Roman"/>
                <a:cs typeface="Calibri"/>
              </a:rPr>
              <a:t> </a:t>
            </a:r>
            <a:endParaRPr lang="en-IN" dirty="0"/>
          </a:p>
        </p:txBody>
      </p:sp>
      <p:pic>
        <p:nvPicPr>
          <p:cNvPr id="19457" name="Picture 2" descr="image1"/>
          <p:cNvPicPr>
            <a:picLocks noChangeAspect="1" noChangeArrowheads="1"/>
          </p:cNvPicPr>
          <p:nvPr/>
        </p:nvPicPr>
        <p:blipFill>
          <a:blip r:embed="rId2" cstate="print"/>
          <a:srcRect/>
          <a:stretch>
            <a:fillRect/>
          </a:stretch>
        </p:blipFill>
        <p:spPr bwMode="auto">
          <a:xfrm>
            <a:off x="762000" y="1143000"/>
            <a:ext cx="3657600" cy="2479183"/>
          </a:xfrm>
          <a:prstGeom prst="rect">
            <a:avLst/>
          </a:prstGeom>
          <a:noFill/>
        </p:spPr>
      </p:pic>
      <p:pic>
        <p:nvPicPr>
          <p:cNvPr id="7169" name="Picture 1" descr="C:\CDE CONS\cde PICS\DR LEKHA\IMG_20170517_100118.jpg"/>
          <p:cNvPicPr>
            <a:picLocks noChangeAspect="1" noChangeArrowheads="1"/>
          </p:cNvPicPr>
          <p:nvPr/>
        </p:nvPicPr>
        <p:blipFill>
          <a:blip r:embed="rId3" cstate="print"/>
          <a:srcRect/>
          <a:stretch>
            <a:fillRect/>
          </a:stretch>
        </p:blipFill>
        <p:spPr bwMode="auto">
          <a:xfrm>
            <a:off x="4800600" y="1143000"/>
            <a:ext cx="3327400" cy="2495550"/>
          </a:xfrm>
          <a:prstGeom prst="rect">
            <a:avLst/>
          </a:prstGeom>
          <a:noFill/>
        </p:spPr>
      </p:pic>
      <p:pic>
        <p:nvPicPr>
          <p:cNvPr id="7170" name="Picture 2" descr="C:\CDE CONS\cde PICS\DR LEKHA\image3 (1).JPG"/>
          <p:cNvPicPr>
            <a:picLocks noChangeAspect="1" noChangeArrowheads="1"/>
          </p:cNvPicPr>
          <p:nvPr/>
        </p:nvPicPr>
        <p:blipFill>
          <a:blip r:embed="rId4" cstate="print"/>
          <a:srcRect/>
          <a:stretch>
            <a:fillRect/>
          </a:stretch>
        </p:blipFill>
        <p:spPr bwMode="auto">
          <a:xfrm>
            <a:off x="2743200" y="3886200"/>
            <a:ext cx="3479800" cy="260985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895600" y="1981200"/>
            <a:ext cx="3618697" cy="2585323"/>
          </a:xfrm>
          <a:prstGeom prst="rect">
            <a:avLst/>
          </a:prstGeom>
          <a:noFill/>
          <a:ln w="28575">
            <a:solidFill>
              <a:schemeClr val="tx1"/>
            </a:solidFill>
          </a:ln>
        </p:spPr>
        <p:txBody>
          <a:bodyPr wrap="square" rtlCol="0">
            <a:spAutoFit/>
          </a:bodyPr>
          <a:lstStyle/>
          <a:p>
            <a:pPr algn="ctr"/>
            <a:r>
              <a:rPr lang="en-US" b="1" i="1" dirty="0" smtClean="0">
                <a:solidFill>
                  <a:srgbClr val="FF0000"/>
                </a:solidFill>
              </a:rPr>
              <a:t>World Elder’s Day was celebrated in the Department of Prosthodontics in October 2017. A cultural program was arranged for the elderly patients, followed by lunch. The day concluded with patient education, free denture camp and complimentary denture boxes were give to all the patients</a:t>
            </a:r>
            <a:endParaRPr lang="en-US" b="1" i="1" dirty="0">
              <a:solidFill>
                <a:srgbClr val="FF0000"/>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573"/>
          <a:stretch/>
        </p:blipFill>
        <p:spPr>
          <a:xfrm>
            <a:off x="163123" y="2157078"/>
            <a:ext cx="2656278" cy="1563623"/>
          </a:xfrm>
          <a:prstGeom prst="rect">
            <a:avLst/>
          </a:prstGeom>
          <a:ln w="28575">
            <a:solidFill>
              <a:schemeClr val="tx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8379" y="141653"/>
            <a:ext cx="2645021" cy="1763347"/>
          </a:xfrm>
          <a:prstGeom prst="rect">
            <a:avLst/>
          </a:prstGeom>
          <a:ln w="28575">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2918" y="4191000"/>
            <a:ext cx="2507727" cy="1671818"/>
          </a:xfrm>
          <a:prstGeom prst="rect">
            <a:avLst/>
          </a:prstGeom>
          <a:ln w="28575">
            <a:solidFill>
              <a:schemeClr val="tx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600" y="4724400"/>
            <a:ext cx="2912679" cy="1941786"/>
          </a:xfrm>
          <a:prstGeom prst="rect">
            <a:avLst/>
          </a:prstGeom>
          <a:ln w="28575">
            <a:solidFill>
              <a:schemeClr val="tx1"/>
            </a:solid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2567" y="174978"/>
            <a:ext cx="2595033" cy="1730022"/>
          </a:xfrm>
          <a:prstGeom prst="rect">
            <a:avLst/>
          </a:prstGeom>
          <a:ln w="28575">
            <a:solidFill>
              <a:schemeClr val="tx1"/>
            </a:solidFill>
          </a:ln>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00" y="4114800"/>
            <a:ext cx="2476500" cy="1651000"/>
          </a:xfrm>
          <a:prstGeom prst="rect">
            <a:avLst/>
          </a:prstGeom>
          <a:ln w="28575">
            <a:solidFill>
              <a:schemeClr val="tx1"/>
            </a:solidFill>
          </a:ln>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9400" y="2062877"/>
            <a:ext cx="2476500" cy="1651000"/>
          </a:xfrm>
          <a:prstGeom prst="rect">
            <a:avLst/>
          </a:prstGeom>
          <a:ln w="28575">
            <a:solidFill>
              <a:schemeClr val="tx1"/>
            </a:solidFill>
          </a:ln>
        </p:spPr>
      </p:pic>
    </p:spTree>
    <p:extLst>
      <p:ext uri="{BB962C8B-B14F-4D97-AF65-F5344CB8AC3E}">
        <p14:creationId xmlns:p14="http://schemas.microsoft.com/office/powerpoint/2010/main" val="1383083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normAutofit fontScale="90000"/>
          </a:bodyPr>
          <a:lstStyle/>
          <a:p>
            <a:r>
              <a:rPr lang="en-US" sz="2000" dirty="0" smtClean="0">
                <a:ea typeface="Times New Roman"/>
                <a:cs typeface="Calibri"/>
              </a:rPr>
              <a:t>AMOXYCILLIN CLAVUNATE IN DENTAL INFECTIONS by </a:t>
            </a:r>
            <a:r>
              <a:rPr lang="en-US" sz="2000" dirty="0" smtClean="0">
                <a:ea typeface="Times New Roman"/>
                <a:cs typeface="Times New Roman"/>
              </a:rPr>
              <a:t>DR. JAYKUMAR on 15.06.2017</a:t>
            </a:r>
            <a:r>
              <a:rPr lang="en-IN" sz="2000" dirty="0" smtClean="0">
                <a:ea typeface="Calibri"/>
                <a:cs typeface="Times New Roman"/>
              </a:rPr>
              <a:t/>
            </a:r>
            <a:br>
              <a:rPr lang="en-IN" sz="2000" dirty="0" smtClean="0">
                <a:ea typeface="Calibri"/>
                <a:cs typeface="Times New Roman"/>
              </a:rPr>
            </a:br>
            <a:r>
              <a:rPr lang="en-IN" dirty="0" smtClean="0">
                <a:ea typeface="Calibri"/>
                <a:cs typeface="Times New Roman"/>
              </a:rPr>
              <a:t/>
            </a:r>
            <a:br>
              <a:rPr lang="en-IN" dirty="0" smtClean="0">
                <a:ea typeface="Calibri"/>
                <a:cs typeface="Times New Roman"/>
              </a:rPr>
            </a:br>
            <a:r>
              <a:rPr lang="en-IN" dirty="0" smtClean="0">
                <a:ea typeface="Calibri"/>
                <a:cs typeface="Times New Roman"/>
              </a:rPr>
              <a:t/>
            </a:r>
            <a:br>
              <a:rPr lang="en-IN" dirty="0" smtClean="0">
                <a:ea typeface="Calibri"/>
                <a:cs typeface="Times New Roman"/>
              </a:rPr>
            </a:br>
            <a:endParaRPr lang="en-IN" dirty="0"/>
          </a:p>
        </p:txBody>
      </p:sp>
      <p:pic>
        <p:nvPicPr>
          <p:cNvPr id="21505" name="Picture 5" descr="IMG_20170722_095450"/>
          <p:cNvPicPr>
            <a:picLocks noChangeAspect="1" noChangeArrowheads="1"/>
          </p:cNvPicPr>
          <p:nvPr/>
        </p:nvPicPr>
        <p:blipFill>
          <a:blip r:embed="rId2" cstate="print"/>
          <a:srcRect/>
          <a:stretch>
            <a:fillRect/>
          </a:stretch>
        </p:blipFill>
        <p:spPr bwMode="auto">
          <a:xfrm>
            <a:off x="609600" y="1066800"/>
            <a:ext cx="4239798" cy="2390775"/>
          </a:xfrm>
          <a:prstGeom prst="rect">
            <a:avLst/>
          </a:prstGeom>
          <a:noFill/>
        </p:spPr>
      </p:pic>
      <p:pic>
        <p:nvPicPr>
          <p:cNvPr id="6145" name="Picture 1" descr="C:\CDE CONS\cde PICS\Amox talk\IMG_20170722_095523.jpg"/>
          <p:cNvPicPr>
            <a:picLocks noChangeAspect="1" noChangeArrowheads="1"/>
          </p:cNvPicPr>
          <p:nvPr/>
        </p:nvPicPr>
        <p:blipFill>
          <a:blip r:embed="rId3" cstate="print"/>
          <a:srcRect/>
          <a:stretch>
            <a:fillRect/>
          </a:stretch>
        </p:blipFill>
        <p:spPr bwMode="auto">
          <a:xfrm>
            <a:off x="2362200" y="3581400"/>
            <a:ext cx="5257800" cy="2957513"/>
          </a:xfrm>
          <a:prstGeom prst="rect">
            <a:avLst/>
          </a:prstGeom>
          <a:noFill/>
        </p:spPr>
      </p:pic>
      <p:pic>
        <p:nvPicPr>
          <p:cNvPr id="6147" name="Picture 3" descr="C:\CDE CONS\cde PICS\Amox talk\IMG_20170722_095432.jpg"/>
          <p:cNvPicPr>
            <a:picLocks noChangeAspect="1" noChangeArrowheads="1"/>
          </p:cNvPicPr>
          <p:nvPr/>
        </p:nvPicPr>
        <p:blipFill>
          <a:blip r:embed="rId4" cstate="print"/>
          <a:srcRect/>
          <a:stretch>
            <a:fillRect/>
          </a:stretch>
        </p:blipFill>
        <p:spPr bwMode="auto">
          <a:xfrm>
            <a:off x="5181600" y="1143000"/>
            <a:ext cx="3928532" cy="22098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600" dirty="0" smtClean="0">
                <a:latin typeface="Times New Roman"/>
                <a:ea typeface="Times New Roman"/>
                <a:cs typeface="Times New Roman"/>
              </a:rPr>
              <a:t>CDE on</a:t>
            </a:r>
            <a:r>
              <a:rPr lang="en-IN" sz="1600" dirty="0" smtClean="0">
                <a:latin typeface="Times New Roman"/>
                <a:ea typeface="Times New Roman"/>
                <a:cs typeface="Times New Roman"/>
              </a:rPr>
              <a:t> Professional Negligence And Legal Aspects In Medical Practice </a:t>
            </a:r>
            <a:r>
              <a:rPr lang="en-US" sz="1600" dirty="0" smtClean="0">
                <a:latin typeface="Times New Roman"/>
                <a:ea typeface="Times New Roman"/>
                <a:cs typeface="Times New Roman"/>
              </a:rPr>
              <a:t>was conducted by our  Department on 13</a:t>
            </a:r>
            <a:r>
              <a:rPr lang="en-US" sz="1600" baseline="30000" dirty="0" smtClean="0">
                <a:latin typeface="Times New Roman"/>
                <a:ea typeface="Times New Roman"/>
                <a:cs typeface="Times New Roman"/>
              </a:rPr>
              <a:t>th</a:t>
            </a:r>
            <a:r>
              <a:rPr lang="en-US" sz="1600" dirty="0" smtClean="0">
                <a:latin typeface="Times New Roman"/>
                <a:ea typeface="Times New Roman"/>
                <a:cs typeface="Times New Roman"/>
              </a:rPr>
              <a:t> </a:t>
            </a:r>
            <a:r>
              <a:rPr lang="en-US" sz="1600" dirty="0" err="1" smtClean="0">
                <a:latin typeface="Times New Roman"/>
                <a:ea typeface="Times New Roman"/>
                <a:cs typeface="Times New Roman"/>
              </a:rPr>
              <a:t>jan</a:t>
            </a:r>
            <a:r>
              <a:rPr lang="en-US" sz="1600" dirty="0" smtClean="0">
                <a:latin typeface="Times New Roman"/>
                <a:ea typeface="Times New Roman"/>
                <a:cs typeface="Times New Roman"/>
              </a:rPr>
              <a:t> by Dr. </a:t>
            </a:r>
            <a:r>
              <a:rPr lang="en-US" sz="1600" dirty="0" err="1" smtClean="0">
                <a:latin typeface="Times New Roman"/>
                <a:ea typeface="Times New Roman"/>
                <a:cs typeface="Times New Roman"/>
              </a:rPr>
              <a:t>Prahlad</a:t>
            </a:r>
            <a:endParaRPr lang="en-IN" sz="1600" dirty="0"/>
          </a:p>
        </p:txBody>
      </p:sp>
      <p:pic>
        <p:nvPicPr>
          <p:cNvPr id="22529" name="Picture 1" descr="IMG-20180116-WA0006"/>
          <p:cNvPicPr>
            <a:picLocks noChangeAspect="1" noChangeArrowheads="1"/>
          </p:cNvPicPr>
          <p:nvPr/>
        </p:nvPicPr>
        <p:blipFill>
          <a:blip r:embed="rId2" cstate="print"/>
          <a:srcRect/>
          <a:stretch>
            <a:fillRect/>
          </a:stretch>
        </p:blipFill>
        <p:spPr bwMode="auto">
          <a:xfrm>
            <a:off x="914400" y="1444486"/>
            <a:ext cx="3733800" cy="2898913"/>
          </a:xfrm>
          <a:prstGeom prst="rect">
            <a:avLst/>
          </a:prstGeom>
          <a:noFill/>
        </p:spPr>
      </p:pic>
      <p:pic>
        <p:nvPicPr>
          <p:cNvPr id="5121" name="Picture 1" descr="E:\Backup document 16 07 2015\CDE\2018\Prahlad CDE\photos\IMG_20180113_111655_01 - Copy.jpg"/>
          <p:cNvPicPr>
            <a:picLocks noChangeAspect="1" noChangeArrowheads="1"/>
          </p:cNvPicPr>
          <p:nvPr/>
        </p:nvPicPr>
        <p:blipFill>
          <a:blip r:embed="rId3" cstate="print"/>
          <a:srcRect/>
          <a:stretch>
            <a:fillRect/>
          </a:stretch>
        </p:blipFill>
        <p:spPr bwMode="auto">
          <a:xfrm>
            <a:off x="5257800" y="1524000"/>
            <a:ext cx="3556000" cy="26670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dirty="0" smtClean="0">
                <a:latin typeface="Times New Roman"/>
                <a:ea typeface="Times New Roman"/>
                <a:cs typeface="Times New Roman"/>
              </a:rPr>
              <a:t>CDE - Lecture cum hands on course in collaboration with Mani Medical India was conducted by our  Department on 24</a:t>
            </a:r>
            <a:r>
              <a:rPr lang="en-US" sz="2000" baseline="30000" dirty="0" smtClean="0">
                <a:latin typeface="Times New Roman"/>
                <a:ea typeface="Times New Roman"/>
                <a:cs typeface="Times New Roman"/>
              </a:rPr>
              <a:t>th</a:t>
            </a:r>
            <a:r>
              <a:rPr lang="en-US" sz="2000" dirty="0" smtClean="0">
                <a:latin typeface="Times New Roman"/>
                <a:ea typeface="Times New Roman"/>
                <a:cs typeface="Times New Roman"/>
              </a:rPr>
              <a:t> </a:t>
            </a:r>
            <a:r>
              <a:rPr lang="en-US" sz="2000" dirty="0" err="1" smtClean="0">
                <a:latin typeface="Times New Roman"/>
                <a:ea typeface="Times New Roman"/>
                <a:cs typeface="Times New Roman"/>
              </a:rPr>
              <a:t>jan</a:t>
            </a:r>
            <a:r>
              <a:rPr lang="en-US" sz="2000" dirty="0" smtClean="0">
                <a:latin typeface="Times New Roman"/>
                <a:ea typeface="Times New Roman"/>
                <a:cs typeface="Times New Roman"/>
              </a:rPr>
              <a:t> on Management of Endodontic complication on course by Dr. </a:t>
            </a:r>
            <a:r>
              <a:rPr lang="en-US" sz="2000" dirty="0" err="1" smtClean="0">
                <a:latin typeface="Times New Roman"/>
                <a:ea typeface="Times New Roman"/>
                <a:cs typeface="Times New Roman"/>
              </a:rPr>
              <a:t>Vinod</a:t>
            </a:r>
            <a:r>
              <a:rPr lang="en-IN" dirty="0" smtClean="0">
                <a:ea typeface="Calibri"/>
                <a:cs typeface="Times New Roman"/>
              </a:rPr>
              <a:t/>
            </a:r>
            <a:br>
              <a:rPr lang="en-IN" dirty="0" smtClean="0">
                <a:ea typeface="Calibri"/>
                <a:cs typeface="Times New Roman"/>
              </a:rPr>
            </a:br>
            <a:endParaRPr lang="en-IN" dirty="0"/>
          </a:p>
        </p:txBody>
      </p:sp>
      <p:pic>
        <p:nvPicPr>
          <p:cNvPr id="23553" name="Picture 2" descr="820ACE57-38AA-4F3F-BBB2-E1174EB2D9AC"/>
          <p:cNvPicPr>
            <a:picLocks noChangeAspect="1" noChangeArrowheads="1"/>
          </p:cNvPicPr>
          <p:nvPr/>
        </p:nvPicPr>
        <p:blipFill>
          <a:blip r:embed="rId2" cstate="print"/>
          <a:srcRect/>
          <a:stretch>
            <a:fillRect/>
          </a:stretch>
        </p:blipFill>
        <p:spPr bwMode="auto">
          <a:xfrm>
            <a:off x="533400" y="1447801"/>
            <a:ext cx="3048000" cy="2245420"/>
          </a:xfrm>
          <a:prstGeom prst="rect">
            <a:avLst/>
          </a:prstGeom>
          <a:noFill/>
        </p:spPr>
      </p:pic>
      <p:pic>
        <p:nvPicPr>
          <p:cNvPr id="4097" name="Picture 1" descr="E:\Backup document 16 07 2015\CDE\2018\CDE vinod\Photos\AB27B9C4-D380-42EC-9E17-35429D290E68.jpg"/>
          <p:cNvPicPr>
            <a:picLocks noChangeAspect="1" noChangeArrowheads="1"/>
          </p:cNvPicPr>
          <p:nvPr/>
        </p:nvPicPr>
        <p:blipFill>
          <a:blip r:embed="rId3" cstate="print"/>
          <a:srcRect/>
          <a:stretch>
            <a:fillRect/>
          </a:stretch>
        </p:blipFill>
        <p:spPr bwMode="auto">
          <a:xfrm>
            <a:off x="4495800" y="1524000"/>
            <a:ext cx="2844800" cy="2133600"/>
          </a:xfrm>
          <a:prstGeom prst="rect">
            <a:avLst/>
          </a:prstGeom>
          <a:noFill/>
        </p:spPr>
      </p:pic>
      <p:pic>
        <p:nvPicPr>
          <p:cNvPr id="4098" name="Picture 2" descr="E:\Backup document 16 07 2015\CDE\2018\CDE vinod\Photos\2E0393CE-CC29-4340-B39D-31BACBE6C260.jpg"/>
          <p:cNvPicPr>
            <a:picLocks noChangeAspect="1" noChangeArrowheads="1"/>
          </p:cNvPicPr>
          <p:nvPr/>
        </p:nvPicPr>
        <p:blipFill>
          <a:blip r:embed="rId4" cstate="print"/>
          <a:srcRect/>
          <a:stretch>
            <a:fillRect/>
          </a:stretch>
        </p:blipFill>
        <p:spPr bwMode="auto">
          <a:xfrm>
            <a:off x="609600" y="3810000"/>
            <a:ext cx="3352800" cy="2514600"/>
          </a:xfrm>
          <a:prstGeom prst="rect">
            <a:avLst/>
          </a:prstGeom>
          <a:noFill/>
        </p:spPr>
      </p:pic>
      <p:pic>
        <p:nvPicPr>
          <p:cNvPr id="4099" name="Picture 3" descr="E:\Backup document 16 07 2015\CDE\2018\CDE vinod\Photos\178B46DD-EC1B-402D-ADE8-E3D0244DC399.jpg"/>
          <p:cNvPicPr>
            <a:picLocks noChangeAspect="1" noChangeArrowheads="1"/>
          </p:cNvPicPr>
          <p:nvPr/>
        </p:nvPicPr>
        <p:blipFill>
          <a:blip r:embed="rId5" cstate="print"/>
          <a:srcRect/>
          <a:stretch>
            <a:fillRect/>
          </a:stretch>
        </p:blipFill>
        <p:spPr bwMode="auto">
          <a:xfrm>
            <a:off x="4267200" y="3886200"/>
            <a:ext cx="3352800" cy="25146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sz="2700" dirty="0" smtClean="0">
                <a:latin typeface="Times New Roman"/>
                <a:ea typeface="Calibri"/>
                <a:cs typeface="Times New Roman"/>
              </a:rPr>
              <a:t>Colgate company conducted a product introduction program to our post graduates on 12/2/18</a:t>
            </a:r>
            <a:r>
              <a:rPr lang="en-IN" dirty="0" smtClean="0">
                <a:ea typeface="Calibri"/>
                <a:cs typeface="Times New Roman"/>
              </a:rPr>
              <a:t/>
            </a:r>
            <a:br>
              <a:rPr lang="en-IN" dirty="0" smtClean="0">
                <a:ea typeface="Calibri"/>
                <a:cs typeface="Times New Roman"/>
              </a:rPr>
            </a:br>
            <a:endParaRPr lang="en-IN" dirty="0"/>
          </a:p>
        </p:txBody>
      </p:sp>
      <p:sp>
        <p:nvSpPr>
          <p:cNvPr id="24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pic>
        <p:nvPicPr>
          <p:cNvPr id="24577" name="Picture 3" descr="IMG-20180226-WA0109"/>
          <p:cNvPicPr>
            <a:picLocks noChangeAspect="1" noChangeArrowheads="1"/>
          </p:cNvPicPr>
          <p:nvPr/>
        </p:nvPicPr>
        <p:blipFill>
          <a:blip r:embed="rId2" cstate="print"/>
          <a:srcRect/>
          <a:stretch>
            <a:fillRect/>
          </a:stretch>
        </p:blipFill>
        <p:spPr bwMode="auto">
          <a:xfrm>
            <a:off x="1219200" y="1447800"/>
            <a:ext cx="3429000" cy="2571750"/>
          </a:xfrm>
          <a:prstGeom prst="rect">
            <a:avLst/>
          </a:prstGeom>
          <a:noFill/>
        </p:spPr>
      </p:pic>
      <p:pic>
        <p:nvPicPr>
          <p:cNvPr id="3073" name="Picture 1" descr="C:\CDE CONS\cde PICS\CHRIS CHEN\DSC06272.JPG"/>
          <p:cNvPicPr>
            <a:picLocks noChangeAspect="1" noChangeArrowheads="1"/>
          </p:cNvPicPr>
          <p:nvPr/>
        </p:nvPicPr>
        <p:blipFill>
          <a:blip r:embed="rId3" cstate="print"/>
          <a:srcRect/>
          <a:stretch>
            <a:fillRect/>
          </a:stretch>
        </p:blipFill>
        <p:spPr bwMode="auto">
          <a:xfrm>
            <a:off x="5638800" y="3048000"/>
            <a:ext cx="2997200" cy="22479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lstStyle/>
          <a:p>
            <a:pPr lvl="6" algn="ctr" rtl="0">
              <a:spcBef>
                <a:spcPct val="0"/>
              </a:spcBef>
            </a:pPr>
            <a:r>
              <a:rPr lang="en-US" dirty="0" smtClean="0">
                <a:latin typeface="Times New Roman"/>
                <a:ea typeface="Times New Roman"/>
                <a:cs typeface="Times New Roman"/>
              </a:rPr>
              <a:t>Predictable endodontics with new Ni-Ti files by Dr. </a:t>
            </a:r>
            <a:r>
              <a:rPr lang="en-US" dirty="0" err="1" smtClean="0">
                <a:latin typeface="Times New Roman"/>
                <a:ea typeface="Times New Roman"/>
                <a:cs typeface="Times New Roman"/>
              </a:rPr>
              <a:t>Jayshree</a:t>
            </a:r>
            <a:r>
              <a:rPr lang="en-US" dirty="0" smtClean="0">
                <a:latin typeface="Times New Roman"/>
                <a:ea typeface="Times New Roman"/>
                <a:cs typeface="Times New Roman"/>
              </a:rPr>
              <a:t> </a:t>
            </a:r>
            <a:r>
              <a:rPr lang="en-US" dirty="0" err="1" smtClean="0">
                <a:latin typeface="Times New Roman"/>
                <a:ea typeface="Times New Roman"/>
                <a:cs typeface="Times New Roman"/>
              </a:rPr>
              <a:t>Hegde</a:t>
            </a:r>
            <a:r>
              <a:rPr lang="en-US" dirty="0" smtClean="0">
                <a:latin typeface="Times New Roman"/>
                <a:ea typeface="Times New Roman"/>
                <a:cs typeface="Times New Roman"/>
              </a:rPr>
              <a:t> on 28-11-2018 </a:t>
            </a:r>
            <a:r>
              <a:rPr lang="en-IN" sz="1800" dirty="0" smtClean="0">
                <a:ea typeface="Times New Roman"/>
                <a:cs typeface="Times New Roman"/>
              </a:rPr>
              <a:t/>
            </a:r>
            <a:br>
              <a:rPr lang="en-IN" sz="1800" dirty="0" smtClean="0">
                <a:ea typeface="Times New Roman"/>
                <a:cs typeface="Times New Roman"/>
              </a:rPr>
            </a:br>
            <a:endParaRPr lang="en-IN" dirty="0"/>
          </a:p>
        </p:txBody>
      </p:sp>
      <p:sp>
        <p:nvSpPr>
          <p:cNvPr id="6" name="Content Placeholder 5"/>
          <p:cNvSpPr>
            <a:spLocks noGrp="1"/>
          </p:cNvSpPr>
          <p:nvPr>
            <p:ph idx="1"/>
          </p:nvPr>
        </p:nvSpPr>
        <p:spPr/>
        <p:txBody>
          <a:bodyPr/>
          <a:lstStyle/>
          <a:p>
            <a:pPr lvl="6">
              <a:buNone/>
            </a:pPr>
            <a:endParaRPr lang="en-US" dirty="0" smtClean="0">
              <a:latin typeface="Times New Roman"/>
              <a:ea typeface="Times New Roman"/>
              <a:cs typeface="Times New Roman"/>
            </a:endParaRPr>
          </a:p>
          <a:p>
            <a:pPr lvl="6">
              <a:buNone/>
            </a:pPr>
            <a:endParaRPr lang="en-US" dirty="0" smtClean="0">
              <a:latin typeface="Times New Roman"/>
              <a:ea typeface="Times New Roman"/>
              <a:cs typeface="Times New Roman"/>
            </a:endParaRPr>
          </a:p>
          <a:p>
            <a:pPr lvl="6">
              <a:buNone/>
            </a:pPr>
            <a:endParaRPr lang="en-US" dirty="0" smtClean="0">
              <a:latin typeface="Times New Roman"/>
              <a:ea typeface="Times New Roman"/>
              <a:cs typeface="Times New Roman"/>
            </a:endParaRPr>
          </a:p>
          <a:p>
            <a:pPr lvl="6">
              <a:buNone/>
            </a:pPr>
            <a:endParaRPr lang="en-US" dirty="0" smtClean="0">
              <a:latin typeface="Times New Roman"/>
              <a:ea typeface="Times New Roman"/>
              <a:cs typeface="Times New Roman"/>
            </a:endParaRPr>
          </a:p>
          <a:p>
            <a:pPr lvl="6"/>
            <a:endParaRPr lang="en-IN" dirty="0"/>
          </a:p>
        </p:txBody>
      </p:sp>
      <p:pic>
        <p:nvPicPr>
          <p:cNvPr id="25601" name="Picture 4" descr="IMG-20181128-WA0064"/>
          <p:cNvPicPr>
            <a:picLocks noChangeAspect="1" noChangeArrowheads="1"/>
          </p:cNvPicPr>
          <p:nvPr/>
        </p:nvPicPr>
        <p:blipFill>
          <a:blip r:embed="rId2" cstate="print"/>
          <a:srcRect/>
          <a:stretch>
            <a:fillRect/>
          </a:stretch>
        </p:blipFill>
        <p:spPr bwMode="auto">
          <a:xfrm>
            <a:off x="685800" y="762000"/>
            <a:ext cx="2895600" cy="2176311"/>
          </a:xfrm>
          <a:prstGeom prst="rect">
            <a:avLst/>
          </a:prstGeom>
          <a:noFill/>
        </p:spPr>
      </p:pic>
      <p:pic>
        <p:nvPicPr>
          <p:cNvPr id="9" name="Picture 8" descr="C:\Users\conservative\Desktop\pics for collage\cde\jayashree maam\IMG-20181128-WA0055 (1).jpg"/>
          <p:cNvPicPr/>
          <p:nvPr/>
        </p:nvPicPr>
        <p:blipFill>
          <a:blip r:embed="rId3" cstate="print"/>
          <a:srcRect/>
          <a:stretch>
            <a:fillRect/>
          </a:stretch>
        </p:blipFill>
        <p:spPr bwMode="auto">
          <a:xfrm>
            <a:off x="4648200" y="838200"/>
            <a:ext cx="3162300" cy="2057400"/>
          </a:xfrm>
          <a:prstGeom prst="rect">
            <a:avLst/>
          </a:prstGeom>
          <a:noFill/>
          <a:ln w="9525">
            <a:noFill/>
            <a:miter lim="800000"/>
            <a:headEnd/>
            <a:tailEnd/>
          </a:ln>
        </p:spPr>
      </p:pic>
      <p:pic>
        <p:nvPicPr>
          <p:cNvPr id="10" name="Picture 9" descr="C:\Users\conservative\Desktop\pics for collage\cde\jayashree maam\IMG_20181128_133437.jpg"/>
          <p:cNvPicPr/>
          <p:nvPr/>
        </p:nvPicPr>
        <p:blipFill>
          <a:blip r:embed="rId4" cstate="print"/>
          <a:srcRect/>
          <a:stretch>
            <a:fillRect/>
          </a:stretch>
        </p:blipFill>
        <p:spPr bwMode="auto">
          <a:xfrm>
            <a:off x="1600200" y="3657600"/>
            <a:ext cx="6019800" cy="3009901"/>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6700"/>
            <a:ext cx="8229600" cy="1143000"/>
          </a:xfrm>
        </p:spPr>
        <p:txBody>
          <a:bodyPr/>
          <a:lstStyle/>
          <a:p>
            <a:endParaRPr lang="en-US"/>
          </a:p>
        </p:txBody>
      </p:sp>
      <p:sp>
        <p:nvSpPr>
          <p:cNvPr id="4" name="TextBox 3"/>
          <p:cNvSpPr txBox="1"/>
          <p:nvPr/>
        </p:nvSpPr>
        <p:spPr>
          <a:xfrm>
            <a:off x="2207170" y="2971800"/>
            <a:ext cx="5184230" cy="923330"/>
          </a:xfrm>
          <a:prstGeom prst="rect">
            <a:avLst/>
          </a:prstGeom>
          <a:solidFill>
            <a:schemeClr val="accent2">
              <a:lumMod val="40000"/>
              <a:lumOff val="60000"/>
            </a:schemeClr>
          </a:solidFill>
          <a:ln w="28575">
            <a:solidFill>
              <a:schemeClr val="accent2">
                <a:lumMod val="75000"/>
              </a:schemeClr>
            </a:solidFill>
          </a:ln>
        </p:spPr>
        <p:txBody>
          <a:bodyPr wrap="square" rtlCol="0">
            <a:spAutoFit/>
          </a:bodyPr>
          <a:lstStyle/>
          <a:p>
            <a:pPr algn="ctr"/>
            <a:r>
              <a:rPr lang="en-US" b="1" i="1" dirty="0" smtClean="0">
                <a:solidFill>
                  <a:srgbClr val="002060"/>
                </a:solidFill>
              </a:rPr>
              <a:t>A CDE program on “3D printing in dental and maxillofacial prosthesis” was conducted by          </a:t>
            </a:r>
          </a:p>
          <a:p>
            <a:pPr algn="ctr"/>
            <a:r>
              <a:rPr lang="en-US" b="1" i="1" dirty="0" err="1" smtClean="0">
                <a:solidFill>
                  <a:srgbClr val="002060"/>
                </a:solidFill>
              </a:rPr>
              <a:t>Dr</a:t>
            </a:r>
            <a:r>
              <a:rPr lang="en-US" b="1" i="1" dirty="0" smtClean="0">
                <a:solidFill>
                  <a:srgbClr val="002060"/>
                </a:solidFill>
              </a:rPr>
              <a:t>  S. V. M. </a:t>
            </a:r>
            <a:r>
              <a:rPr lang="en-US" b="1" i="1" dirty="0" err="1" smtClean="0">
                <a:solidFill>
                  <a:srgbClr val="002060"/>
                </a:solidFill>
              </a:rPr>
              <a:t>Thirumurugan</a:t>
            </a:r>
            <a:r>
              <a:rPr lang="en-US" b="1" i="1" dirty="0" smtClean="0">
                <a:solidFill>
                  <a:srgbClr val="002060"/>
                </a:solidFill>
              </a:rPr>
              <a:t> on 13th  September 2017                </a:t>
            </a:r>
            <a:endParaRPr lang="en-US" b="1" i="1" dirty="0">
              <a:solidFill>
                <a:srgbClr val="002060"/>
              </a:solidFill>
            </a:endParaRPr>
          </a:p>
        </p:txBody>
      </p:sp>
      <p:pic>
        <p:nvPicPr>
          <p:cNvPr id="3074" name="Picture 2" descr="C:\Users\VIJAY\Downloads\IMG-20190523-WA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2252" y="381000"/>
            <a:ext cx="3079939" cy="230995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 descr="C:\Users\VIJAY\Downloads\IMG-20190523-WA0002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381000"/>
            <a:ext cx="3120006" cy="234000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C:\Users\VIJAY\Downloads\IMG-20190523-WA0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082" y="4114800"/>
            <a:ext cx="3054918" cy="229118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077" name="Picture 5" descr="C:\Users\VIJAY\Downloads\IMG-20190523-WA00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0627" y="4136995"/>
            <a:ext cx="3120006" cy="234000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7150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4" name="TextBox 3"/>
          <p:cNvSpPr txBox="1"/>
          <p:nvPr/>
        </p:nvSpPr>
        <p:spPr>
          <a:xfrm>
            <a:off x="1905000" y="3124200"/>
            <a:ext cx="5738883" cy="646331"/>
          </a:xfrm>
          <a:prstGeom prst="rect">
            <a:avLst/>
          </a:prstGeom>
          <a:solidFill>
            <a:schemeClr val="accent2">
              <a:lumMod val="40000"/>
              <a:lumOff val="60000"/>
            </a:schemeClr>
          </a:solidFill>
          <a:ln>
            <a:solidFill>
              <a:srgbClr val="FF0000"/>
            </a:solidFill>
          </a:ln>
        </p:spPr>
        <p:txBody>
          <a:bodyPr wrap="square" rtlCol="0">
            <a:spAutoFit/>
          </a:bodyPr>
          <a:lstStyle/>
          <a:p>
            <a:pPr algn="ctr"/>
            <a:r>
              <a:rPr lang="en-IN" b="1" i="1" dirty="0" smtClean="0">
                <a:solidFill>
                  <a:srgbClr val="C00000"/>
                </a:solidFill>
              </a:rPr>
              <a:t>An intercollege program “</a:t>
            </a:r>
            <a:r>
              <a:rPr lang="en-IN" b="1" i="1" dirty="0" err="1" smtClean="0">
                <a:solidFill>
                  <a:srgbClr val="C00000"/>
                </a:solidFill>
              </a:rPr>
              <a:t>Odontoplexus</a:t>
            </a:r>
            <a:r>
              <a:rPr lang="en-IN" b="1" i="1" dirty="0" smtClean="0">
                <a:solidFill>
                  <a:srgbClr val="C00000"/>
                </a:solidFill>
              </a:rPr>
              <a:t>” was conducted for post graduates in the month of April 2016</a:t>
            </a:r>
            <a:endParaRPr lang="en-IN" b="1" i="1" dirty="0">
              <a:solidFill>
                <a:srgbClr val="C0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4343400"/>
            <a:ext cx="3024117" cy="2016078"/>
          </a:xfrm>
          <a:prstGeom prst="rect">
            <a:avLst/>
          </a:prstGeom>
          <a:ln w="28575">
            <a:solidFill>
              <a:schemeClr val="tx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948202"/>
            <a:ext cx="2816875" cy="1877917"/>
          </a:xfrm>
          <a:prstGeom prst="rect">
            <a:avLst/>
          </a:prstGeom>
          <a:ln w="28575">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074" y="3933556"/>
            <a:ext cx="2893926" cy="1929284"/>
          </a:xfrm>
          <a:prstGeom prst="rect">
            <a:avLst/>
          </a:prstGeom>
          <a:ln w="28575">
            <a:solidFill>
              <a:schemeClr val="tx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899" y="533400"/>
            <a:ext cx="3543301" cy="2362200"/>
          </a:xfrm>
          <a:prstGeom prst="rect">
            <a:avLst/>
          </a:prstGeom>
          <a:ln w="28575">
            <a:solidFill>
              <a:schemeClr val="tx1"/>
            </a:solid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4400" y="533400"/>
            <a:ext cx="3543302" cy="2362200"/>
          </a:xfrm>
          <a:prstGeom prst="rect">
            <a:avLst/>
          </a:prstGeom>
          <a:ln w="28575">
            <a:solidFill>
              <a:schemeClr val="tx1"/>
            </a:solidFill>
          </a:ln>
        </p:spPr>
      </p:pic>
    </p:spTree>
    <p:extLst>
      <p:ext uri="{BB962C8B-B14F-4D97-AF65-F5344CB8AC3E}">
        <p14:creationId xmlns:p14="http://schemas.microsoft.com/office/powerpoint/2010/main" val="8550066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MG-20181114-WA0024-01"/>
          <p:cNvPicPr>
            <a:picLocks noChangeAspect="1" noChangeArrowheads="1"/>
          </p:cNvPicPr>
          <p:nvPr/>
        </p:nvPicPr>
        <p:blipFill>
          <a:blip r:embed="rId2" cstate="print"/>
          <a:srcRect/>
          <a:stretch>
            <a:fillRect/>
          </a:stretch>
        </p:blipFill>
        <p:spPr bwMode="auto">
          <a:xfrm>
            <a:off x="5998031" y="4829107"/>
            <a:ext cx="1375101" cy="1830987"/>
          </a:xfrm>
          <a:prstGeom prst="rect">
            <a:avLst/>
          </a:prstGeom>
          <a:noFill/>
          <a:ln w="9525">
            <a:noFill/>
            <a:miter lim="800000"/>
            <a:headEnd/>
            <a:tailEnd/>
          </a:ln>
        </p:spPr>
      </p:pic>
      <p:pic>
        <p:nvPicPr>
          <p:cNvPr id="6" name="Picture 2" descr="C:\Users\Manhar\Desktop\Certificates\n20\Happy chi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1547" y="4689278"/>
            <a:ext cx="1935328" cy="21687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srcRect/>
          <a:stretch>
            <a:fillRect/>
          </a:stretch>
        </p:blipFill>
        <p:spPr bwMode="auto">
          <a:xfrm>
            <a:off x="344836" y="196531"/>
            <a:ext cx="2212145" cy="857594"/>
          </a:xfrm>
          <a:prstGeom prst="rect">
            <a:avLst/>
          </a:prstGeom>
          <a:noFill/>
          <a:ln w="9525">
            <a:noFill/>
            <a:miter lim="800000"/>
            <a:headEnd/>
            <a:tailEnd/>
          </a:ln>
          <a:effectLst/>
        </p:spPr>
      </p:pic>
      <p:sp>
        <p:nvSpPr>
          <p:cNvPr id="11" name="TextBox 10"/>
          <p:cNvSpPr txBox="1"/>
          <p:nvPr/>
        </p:nvSpPr>
        <p:spPr>
          <a:xfrm>
            <a:off x="3247828" y="3297062"/>
            <a:ext cx="2699273" cy="1176387"/>
          </a:xfrm>
          <a:prstGeom prst="rect">
            <a:avLst/>
          </a:prstGeom>
        </p:spPr>
        <p:style>
          <a:lnRef idx="1">
            <a:schemeClr val="accent1"/>
          </a:lnRef>
          <a:fillRef idx="3">
            <a:schemeClr val="accent1"/>
          </a:fillRef>
          <a:effectRef idx="2">
            <a:schemeClr val="accent1"/>
          </a:effectRef>
          <a:fontRef idx="minor">
            <a:schemeClr val="lt1"/>
          </a:fontRef>
        </p:style>
        <p:txBody>
          <a:bodyPr wrap="square" lIns="67730" tIns="33865" rIns="67730" bIns="33865" rtlCol="0">
            <a:spAutoFit/>
          </a:bodyPr>
          <a:lstStyle/>
          <a:p>
            <a:pPr algn="ctr"/>
            <a:r>
              <a:rPr lang="en-US" dirty="0">
                <a:latin typeface="Times New Roman" pitchFamily="18" charset="0"/>
                <a:cs typeface="Times New Roman" pitchFamily="18" charset="0"/>
              </a:rPr>
              <a:t>CHILDREN’S DAY CELEBRATION ON 14</a:t>
            </a:r>
            <a:r>
              <a:rPr lang="en-US" baseline="30000" dirty="0">
                <a:latin typeface="Times New Roman" pitchFamily="18" charset="0"/>
                <a:cs typeface="Times New Roman" pitchFamily="18" charset="0"/>
              </a:rPr>
              <a:t>TH</a:t>
            </a:r>
            <a:r>
              <a:rPr lang="en-US" dirty="0">
                <a:latin typeface="Times New Roman" pitchFamily="18" charset="0"/>
                <a:cs typeface="Times New Roman" pitchFamily="18" charset="0"/>
              </a:rPr>
              <a:t> NOVEMBER 2018 IN PEDIATRIC DENTISTRY</a:t>
            </a:r>
          </a:p>
        </p:txBody>
      </p:sp>
      <p:pic>
        <p:nvPicPr>
          <p:cNvPr id="1029" name="Picture 5" descr="IMG-20181114-WA0015-01"/>
          <p:cNvPicPr>
            <a:picLocks noChangeAspect="1" noChangeArrowheads="1"/>
          </p:cNvPicPr>
          <p:nvPr/>
        </p:nvPicPr>
        <p:blipFill>
          <a:blip r:embed="rId5" cstate="print"/>
          <a:srcRect/>
          <a:stretch>
            <a:fillRect/>
          </a:stretch>
        </p:blipFill>
        <p:spPr bwMode="auto">
          <a:xfrm>
            <a:off x="6507328" y="2372125"/>
            <a:ext cx="2495554" cy="2176968"/>
          </a:xfrm>
          <a:prstGeom prst="rect">
            <a:avLst/>
          </a:prstGeom>
          <a:noFill/>
          <a:ln w="9525">
            <a:noFill/>
            <a:miter lim="800000"/>
            <a:headEnd/>
            <a:tailEnd/>
          </a:ln>
        </p:spPr>
      </p:pic>
      <p:pic>
        <p:nvPicPr>
          <p:cNvPr id="13" name="Picture 12" descr="C:\Users\Manhar\Downloads\72b2d821-c858-4140-8858-5f2133541ea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88" y="3956750"/>
            <a:ext cx="3004851" cy="2440843"/>
          </a:xfrm>
          <a:prstGeom prst="rect">
            <a:avLst/>
          </a:prstGeom>
          <a:noFill/>
          <a:ln>
            <a:noFill/>
          </a:ln>
        </p:spPr>
      </p:pic>
      <p:pic>
        <p:nvPicPr>
          <p:cNvPr id="14" name="Picture 13" descr="C:\Users\Manhar\Downloads\64db6148-be91-4d29-85a4-57a2b3cae6c8.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7828" y="196532"/>
            <a:ext cx="2887352" cy="2812745"/>
          </a:xfrm>
          <a:prstGeom prst="rect">
            <a:avLst/>
          </a:prstGeom>
          <a:noFill/>
          <a:ln>
            <a:noFill/>
          </a:ln>
        </p:spPr>
      </p:pic>
      <p:pic>
        <p:nvPicPr>
          <p:cNvPr id="15" name="Picture 14" descr="C:\Users\Manhar\Downloads\eb98c9a5-8b49-4468-93dd-d8118ec2913b.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07328" y="196531"/>
            <a:ext cx="2495554" cy="2175594"/>
          </a:xfrm>
          <a:prstGeom prst="rect">
            <a:avLst/>
          </a:prstGeom>
          <a:noFill/>
          <a:ln>
            <a:noFill/>
          </a:ln>
        </p:spPr>
      </p:pic>
      <p:pic>
        <p:nvPicPr>
          <p:cNvPr id="205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4103" y="4623284"/>
            <a:ext cx="1354798" cy="2179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C:\Users\Manhar\Desktop\IMG_20190617_11043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135" y="1209799"/>
            <a:ext cx="2985211" cy="2417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524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107" y="125001"/>
            <a:ext cx="8951786" cy="6607997"/>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7730" tIns="33865" rIns="67730" bIns="33865" rtlCol="0" anchor="ctr"/>
          <a:lstStyle/>
          <a:p>
            <a:pPr algn="ctr"/>
            <a:endParaRPr lang="en-IN"/>
          </a:p>
        </p:txBody>
      </p:sp>
      <p:sp>
        <p:nvSpPr>
          <p:cNvPr id="3" name="TextBox 2"/>
          <p:cNvSpPr txBox="1"/>
          <p:nvPr/>
        </p:nvSpPr>
        <p:spPr>
          <a:xfrm>
            <a:off x="3368803" y="2373500"/>
            <a:ext cx="2743289" cy="1176387"/>
          </a:xfrm>
          <a:prstGeom prst="rect">
            <a:avLst/>
          </a:prstGeom>
        </p:spPr>
        <p:style>
          <a:lnRef idx="1">
            <a:schemeClr val="accent1"/>
          </a:lnRef>
          <a:fillRef idx="3">
            <a:schemeClr val="accent1"/>
          </a:fillRef>
          <a:effectRef idx="2">
            <a:schemeClr val="accent1"/>
          </a:effectRef>
          <a:fontRef idx="minor">
            <a:schemeClr val="lt1"/>
          </a:fontRef>
        </p:style>
        <p:txBody>
          <a:bodyPr wrap="square" lIns="67730" tIns="33865" rIns="67730" bIns="33865" rtlCol="0">
            <a:spAutoFit/>
          </a:bodyPr>
          <a:lstStyle/>
          <a:p>
            <a:pPr algn="ctr"/>
            <a:r>
              <a:rPr lang="en-US" dirty="0"/>
              <a:t>A COURSE ON  </a:t>
            </a:r>
          </a:p>
          <a:p>
            <a:pPr algn="ctr"/>
            <a:r>
              <a:rPr lang="en-US" dirty="0"/>
              <a:t>INHALATION SEDATION IN PEDIATRIC DENTISTRY  </a:t>
            </a:r>
          </a:p>
          <a:p>
            <a:pPr algn="ctr"/>
            <a:r>
              <a:rPr lang="en-US" dirty="0"/>
              <a:t>on 15&amp;16 </a:t>
            </a:r>
            <a:r>
              <a:rPr lang="en-US" dirty="0" smtClean="0"/>
              <a:t>APRIL </a:t>
            </a:r>
            <a:r>
              <a:rPr lang="en-US" dirty="0"/>
              <a:t>2019</a:t>
            </a:r>
            <a:endParaRPr lang="en-IN" dirty="0"/>
          </a:p>
        </p:txBody>
      </p:sp>
      <p:pic>
        <p:nvPicPr>
          <p:cNvPr id="2050" name="Picture 2" descr="C:\Users\Manhar\Desktop\Certificates\n20\Happy chil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0343" y="5178838"/>
            <a:ext cx="1222312" cy="15713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49687" y="3758844"/>
            <a:ext cx="2762405" cy="622389"/>
          </a:xfrm>
          <a:prstGeom prst="rect">
            <a:avLst/>
          </a:prstGeom>
        </p:spPr>
        <p:style>
          <a:lnRef idx="1">
            <a:schemeClr val="accent3"/>
          </a:lnRef>
          <a:fillRef idx="3">
            <a:schemeClr val="accent3"/>
          </a:fillRef>
          <a:effectRef idx="2">
            <a:schemeClr val="accent3"/>
          </a:effectRef>
          <a:fontRef idx="minor">
            <a:schemeClr val="lt1"/>
          </a:fontRef>
        </p:style>
        <p:txBody>
          <a:bodyPr wrap="square" lIns="67730" tIns="33865" rIns="67730" bIns="33865" rtlCol="0">
            <a:spAutoFit/>
          </a:bodyPr>
          <a:lstStyle/>
          <a:p>
            <a:r>
              <a:rPr lang="en-US" dirty="0"/>
              <a:t>Guest speaker- </a:t>
            </a:r>
            <a:r>
              <a:rPr lang="en-US" dirty="0" err="1"/>
              <a:t>Dr</a:t>
            </a:r>
            <a:r>
              <a:rPr lang="en-US" dirty="0"/>
              <a:t> </a:t>
            </a:r>
            <a:r>
              <a:rPr lang="en-US" dirty="0" err="1"/>
              <a:t>Veena</a:t>
            </a:r>
            <a:r>
              <a:rPr lang="en-US" dirty="0"/>
              <a:t> </a:t>
            </a:r>
            <a:r>
              <a:rPr lang="en-US" dirty="0" err="1"/>
              <a:t>Arali</a:t>
            </a:r>
            <a:endParaRPr lang="en-IN" dirty="0"/>
          </a:p>
        </p:txBody>
      </p:sp>
      <p:pic>
        <p:nvPicPr>
          <p:cNvPr id="6" name="Picture 5"/>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93906" y="1449938"/>
            <a:ext cx="2378186" cy="2212682"/>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4557113" y="196532"/>
            <a:ext cx="2103004" cy="2087387"/>
          </a:xfrm>
          <a:prstGeom prst="rect">
            <a:avLst/>
          </a:prstGeom>
        </p:spPr>
      </p:pic>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6876558" y="196532"/>
            <a:ext cx="2126324" cy="2087387"/>
          </a:xfrm>
          <a:prstGeom prst="rect">
            <a:avLst/>
          </a:prstGeom>
        </p:spPr>
      </p:pic>
      <p:pic>
        <p:nvPicPr>
          <p:cNvPr id="9" name="Picture 8"/>
          <p:cNvPicPr/>
          <p:nvPr/>
        </p:nvPicPr>
        <p:blipFill>
          <a:blip r:embed="rId7" cstate="print">
            <a:extLst>
              <a:ext uri="{28A0092B-C50C-407E-A947-70E740481C1C}">
                <a14:useLocalDpi xmlns:a14="http://schemas.microsoft.com/office/drawing/2010/main" val="0"/>
              </a:ext>
            </a:extLst>
          </a:blip>
          <a:stretch>
            <a:fillRect/>
          </a:stretch>
        </p:blipFill>
        <p:spPr>
          <a:xfrm>
            <a:off x="242977" y="3890781"/>
            <a:ext cx="2429116" cy="2330680"/>
          </a:xfrm>
          <a:prstGeom prst="rect">
            <a:avLst/>
          </a:prstGeom>
        </p:spPr>
      </p:pic>
      <p:pic>
        <p:nvPicPr>
          <p:cNvPr id="10" name="Picture 9"/>
          <p:cNvPicPr/>
          <p:nvPr/>
        </p:nvPicPr>
        <p:blipFill>
          <a:blip r:embed="rId8" cstate="print">
            <a:extLst>
              <a:ext uri="{28A0092B-C50C-407E-A947-70E740481C1C}">
                <a14:useLocalDpi xmlns:a14="http://schemas.microsoft.com/office/drawing/2010/main" val="0"/>
              </a:ext>
            </a:extLst>
          </a:blip>
          <a:stretch>
            <a:fillRect/>
          </a:stretch>
        </p:blipFill>
        <p:spPr>
          <a:xfrm>
            <a:off x="6411287" y="2637375"/>
            <a:ext cx="2591595" cy="2323461"/>
          </a:xfrm>
          <a:prstGeom prst="rect">
            <a:avLst/>
          </a:prstGeom>
        </p:spPr>
      </p:pic>
      <p:pic>
        <p:nvPicPr>
          <p:cNvPr id="11" name="Picture 4"/>
          <p:cNvPicPr>
            <a:picLocks noChangeAspect="1" noChangeArrowheads="1"/>
          </p:cNvPicPr>
          <p:nvPr/>
        </p:nvPicPr>
        <p:blipFill>
          <a:blip r:embed="rId9" cstate="print"/>
          <a:srcRect/>
          <a:stretch>
            <a:fillRect/>
          </a:stretch>
        </p:blipFill>
        <p:spPr bwMode="auto">
          <a:xfrm>
            <a:off x="548555" y="328469"/>
            <a:ext cx="2212145" cy="857594"/>
          </a:xfrm>
          <a:prstGeom prst="rect">
            <a:avLst/>
          </a:prstGeom>
          <a:noFill/>
          <a:ln w="9525">
            <a:noFill/>
            <a:miter lim="800000"/>
            <a:headEnd/>
            <a:tailEnd/>
          </a:ln>
          <a:effectLst/>
        </p:spPr>
      </p:pic>
      <p:pic>
        <p:nvPicPr>
          <p:cNvPr id="1027" name="Picture 3" descr="C:\Users\Manhar\Desktop\IMG_7421-01.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55934" y="328469"/>
            <a:ext cx="1663276" cy="1847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26596" y="4286593"/>
            <a:ext cx="3027703" cy="2277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1510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1164</Words>
  <Application>Microsoft Office PowerPoint</Application>
  <PresentationFormat>On-screen Show (4:3)</PresentationFormat>
  <Paragraphs>169</Paragraphs>
  <Slides>54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Oxford Dental College Department of Public Health Dentistry Programmes conducted report for the academic year 2018 - 2019 </vt:lpstr>
      <vt:lpstr> </vt:lpstr>
      <vt:lpstr> </vt:lpstr>
      <vt:lpstr> </vt:lpstr>
      <vt:lpstr> </vt:lpstr>
      <vt:lpstr> </vt:lpstr>
      <vt:lpstr> </vt:lpstr>
      <vt:lpstr>PowerPoint Presentation</vt:lpstr>
      <vt:lpstr>PowerPoint Presentation</vt:lpstr>
      <vt:lpstr> </vt:lpstr>
      <vt:lpstr>PowerPoint Presentation</vt:lpstr>
      <vt:lpstr> </vt:lpstr>
      <vt:lpstr> </vt:lpstr>
      <vt:lpstr> </vt:lpstr>
      <vt:lpstr>PowerPoint Presentation</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OXFORD DENTIUM IMPLANT COURSE – MODULE 1 –Lecture and Hands on Workshop Organized by Department of Periodontics  in association with  Dentium Implants on 15.11.2018 n 16.11.2018. Speaker: Dr. Tarun Kumar 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SiRONA LASERS by DR.SWATI GOGAWAT  on 28.02.2017  </vt:lpstr>
      <vt:lpstr>NEW RESTORATIVE MATERIAL – ALTERNATIVE TO AMALGAM by DR.LEKHA.S on 17.05.2017   </vt:lpstr>
      <vt:lpstr>AMOXYCILLIN CLAVUNATE IN DENTAL INFECTIONS by DR. JAYKUMAR on 15.06.2017   </vt:lpstr>
      <vt:lpstr>CDE on Professional Negligence And Legal Aspects In Medical Practice was conducted by our  Department on 13th jan by Dr. Prahlad</vt:lpstr>
      <vt:lpstr>CDE - Lecture cum hands on course in collaboration with Mani Medical India was conducted by our  Department on 24th jan on Management of Endodontic complication on course by Dr. Vinod </vt:lpstr>
      <vt:lpstr>Colgate company conducted a product introduction program to our post graduates on 12/2/18 </vt:lpstr>
      <vt:lpstr>Predictable endodontics with new Ni-Ti files by Dr. Jayshree Hegde on 28-11-2018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SASSY</dc:creator>
  <cp:lastModifiedBy>User</cp:lastModifiedBy>
  <cp:revision>27</cp:revision>
  <dcterms:created xsi:type="dcterms:W3CDTF">2006-08-16T00:00:00Z</dcterms:created>
  <dcterms:modified xsi:type="dcterms:W3CDTF">2023-03-21T05:49:48Z</dcterms:modified>
</cp:coreProperties>
</file>